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兩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49499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72707"/>
            <a:ext cx="11658600" cy="58008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王大明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245100"/>
            <a:ext cx="11658600" cy="11303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在此輸入名言語錄。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5863349" y="70612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」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5863349" y="25654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「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大標題文字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大標題文字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52794" y="9231630"/>
            <a:ext cx="299213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ioa.tw/?f=ppt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8.jpe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Relationship Id="rId19" Type="http://schemas.openxmlformats.org/officeDocument/2006/relationships/image" Target="../media/image72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75.png"/><Relationship Id="rId23" Type="http://schemas.openxmlformats.org/officeDocument/2006/relationships/image" Target="../media/image76.png"/><Relationship Id="rId24" Type="http://schemas.openxmlformats.org/officeDocument/2006/relationships/image" Target="../media/image77.png"/><Relationship Id="rId25" Type="http://schemas.openxmlformats.org/officeDocument/2006/relationships/image" Target="../media/image78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82.png"/><Relationship Id="rId30" Type="http://schemas.openxmlformats.org/officeDocument/2006/relationships/image" Target="../media/image9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7.jpeg"/><Relationship Id="rId4" Type="http://schemas.openxmlformats.org/officeDocument/2006/relationships/hyperlink" Target="http://www.ioa.tw/" TargetMode="External"/><Relationship Id="rId5" Type="http://schemas.openxmlformats.org/officeDocument/2006/relationships/hyperlink" Target="https://github.com/comdan66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orks.ioa.tw/weather/" TargetMode="External"/><Relationship Id="rId3" Type="http://schemas.openxmlformats.org/officeDocument/2006/relationships/hyperlink" Target="http://works.ioa.tw/taipei_activities/" TargetMode="External"/><Relationship Id="rId4" Type="http://schemas.openxmlformats.org/officeDocument/2006/relationships/hyperlink" Target="http://www.ioa.tw/" TargetMode="External"/><Relationship Id="rId5" Type="http://schemas.openxmlformats.org/officeDocument/2006/relationships/hyperlink" Target="http://www.ioa.tw/mazu.html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hyperlink" Target="http://www.cwb.gov.tw/m/" TargetMode="External"/><Relationship Id="rId4" Type="http://schemas.openxmlformats.org/officeDocument/2006/relationships/hyperlink" Target="http://www.cwb.gov.tw/m/js/zipcode2Townid.js" TargetMode="External"/><Relationship Id="rId5" Type="http://schemas.openxmlformats.org/officeDocument/2006/relationships/hyperlink" Target="http://www.cwb.gov.tw/m/js/GPS.js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ws.amazon.com/tw/tools/" TargetMode="External"/><Relationship Id="rId3" Type="http://schemas.openxmlformats.org/officeDocument/2006/relationships/hyperlink" Target="https://aws.amazon.com/tw/s3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台 灣 天 氣 地 圖</a:t>
            </a:r>
          </a:p>
        </p:txBody>
      </p:sp>
      <p:sp>
        <p:nvSpPr>
          <p:cNvPr id="159" name="Shape 15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Weather maps</a:t>
            </a:r>
          </a:p>
        </p:txBody>
      </p:sp>
      <p:sp>
        <p:nvSpPr>
          <p:cNvPr id="160" name="Shape 160"/>
          <p:cNvSpPr/>
          <p:nvPr/>
        </p:nvSpPr>
        <p:spPr>
          <a:xfrm>
            <a:off x="4119033" y="6261100"/>
            <a:ext cx="11658601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spc="183" sz="4600">
                <a:solidFill>
                  <a:srgbClr val="E8D3B0">
                    <a:alpha val="34536"/>
                  </a:srgbClr>
                </a:solidFill>
                <a:latin typeface="Yuanti TC"/>
                <a:ea typeface="Yuanti TC"/>
                <a:cs typeface="Yuanti TC"/>
                <a:sym typeface="Yuanti TC"/>
              </a:defRPr>
            </a:pPr>
            <a:r>
              <a:t>By </a:t>
            </a:r>
            <a:r>
              <a:rPr u="sng">
                <a:hlinkClick r:id="rId2" invalidUrl="" action="" tgtFrame="" tooltip="" history="1" highlightClick="0" endSnd="0"/>
              </a:rPr>
              <a:t>OA Wu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/>
            </a:lvl1pPr>
          </a:lstStyle>
          <a:p>
            <a:pPr/>
            <a:r>
              <a:t>API 差異</a:t>
            </a:r>
          </a:p>
        </p:txBody>
      </p:sp>
      <p:sp>
        <p:nvSpPr>
          <p:cNvPr id="303" name="Shape 303"/>
          <p:cNvSpPr/>
          <p:nvPr/>
        </p:nvSpPr>
        <p:spPr>
          <a:xfrm>
            <a:off x="1638299" y="2584450"/>
            <a:ext cx="617220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http://weather.ioa.tw/api/towns/</a:t>
            </a:r>
            <a:r>
              <a:rPr>
                <a:solidFill>
                  <a:srgbClr val="FF2600"/>
                </a:solidFill>
              </a:rPr>
              <a:t>1</a:t>
            </a:r>
            <a:r>
              <a:t>/weather/</a:t>
            </a:r>
          </a:p>
        </p:txBody>
      </p:sp>
      <p:pic>
        <p:nvPicPr>
          <p:cNvPr id="304" name="螢幕快照 2016-08-03 下午4.39.11.png"/>
          <p:cNvPicPr>
            <a:picLocks noChangeAspect="1"/>
          </p:cNvPicPr>
          <p:nvPr/>
        </p:nvPicPr>
        <p:blipFill>
          <a:blip r:embed="rId2">
            <a:extLst/>
          </a:blip>
          <a:srcRect l="4924" t="0" r="4924" b="0"/>
          <a:stretch>
            <a:fillRect/>
          </a:stretch>
        </p:blipFill>
        <p:spPr>
          <a:xfrm>
            <a:off x="1655960" y="3682338"/>
            <a:ext cx="7416801" cy="5054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05" name="Shape 305"/>
          <p:cNvSpPr/>
          <p:nvPr/>
        </p:nvSpPr>
        <p:spPr>
          <a:xfrm>
            <a:off x="1619249" y="2027435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原架構</a:t>
            </a:r>
          </a:p>
        </p:txBody>
      </p:sp>
      <p:sp>
        <p:nvSpPr>
          <p:cNvPr id="306" name="Shape 306"/>
          <p:cNvSpPr/>
          <p:nvPr/>
        </p:nvSpPr>
        <p:spPr>
          <a:xfrm>
            <a:off x="1619249" y="2027435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新架構</a:t>
            </a:r>
          </a:p>
        </p:txBody>
      </p:sp>
      <p:sp>
        <p:nvSpPr>
          <p:cNvPr id="307" name="Shape 307"/>
          <p:cNvSpPr/>
          <p:nvPr/>
        </p:nvSpPr>
        <p:spPr>
          <a:xfrm>
            <a:off x="1638333" y="2584450"/>
            <a:ext cx="684946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http://works.ioa.tw/weather/api/weathers/</a:t>
            </a:r>
            <a:r>
              <a:rPr>
                <a:solidFill>
                  <a:srgbClr val="FF2600"/>
                </a:solidFill>
              </a:rPr>
              <a:t>1.json</a:t>
            </a:r>
          </a:p>
        </p:txBody>
      </p:sp>
      <p:pic>
        <p:nvPicPr>
          <p:cNvPr id="308" name="螢幕快照 2016-08-03 下午4.33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991" y="3682338"/>
            <a:ext cx="9039677" cy="5054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09" name="螢幕快照 2016-08-03 下午4.45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5502" y="3564377"/>
            <a:ext cx="6697737" cy="5054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10" name="螢幕快照 2016-08-03 下午4.39.11.png"/>
          <p:cNvPicPr>
            <a:picLocks noChangeAspect="1"/>
          </p:cNvPicPr>
          <p:nvPr/>
        </p:nvPicPr>
        <p:blipFill>
          <a:blip r:embed="rId2">
            <a:extLst/>
          </a:blip>
          <a:srcRect l="4924" t="0" r="4924" b="0"/>
          <a:stretch>
            <a:fillRect/>
          </a:stretch>
        </p:blipFill>
        <p:spPr>
          <a:xfrm>
            <a:off x="1655960" y="3682338"/>
            <a:ext cx="7416801" cy="5054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" dur="1000" fill="hold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8" dur="1000" fill="hold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Class="exit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7" dur="1500" fill="hold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xit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1" dur="1500" fill="hold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2" dur="1500" fill="hold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3"/>
      <p:bldP build="whole" bldLvl="1" animBg="1" rev="0" advAuto="0" spid="307" grpId="10"/>
      <p:bldP build="whole" bldLvl="1" animBg="1" rev="0" advAuto="0" spid="303" grpId="2"/>
      <p:bldP build="whole" bldLvl="1" animBg="1" rev="0" advAuto="0" spid="304" grpId="4"/>
      <p:bldP build="whole" bldLvl="1" animBg="1" rev="0" advAuto="0" spid="306" grpId="6"/>
      <p:bldP build="whole" bldLvl="1" animBg="1" rev="0" advAuto="0" spid="310" grpId="11"/>
      <p:bldP build="whole" bldLvl="1" animBg="1" rev="0" advAuto="0" spid="304" grpId="8"/>
      <p:bldP build="whole" bldLvl="1" animBg="1" rev="0" advAuto="0" spid="303" grpId="7"/>
      <p:bldP build="whole" bldLvl="1" animBg="1" rev="0" advAuto="0" spid="305" grpId="5"/>
      <p:bldP build="whole" bldLvl="1" animBg="1" rev="0" advAuto="0" spid="309" grpId="9"/>
      <p:bldP build="whole" bldLvl="1" animBg="1" rev="0" advAuto="0" spid="309" grpId="12"/>
      <p:bldP build="whole" bldLvl="1" animBg="1" rev="0" advAuto="0" spid="30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/>
            </a:lvl1pPr>
          </a:lstStyle>
          <a:p>
            <a:pPr/>
            <a:r>
              <a:t>部署至 S3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xfrm>
            <a:off x="673100" y="1845733"/>
            <a:ext cx="11658600" cy="6451601"/>
          </a:xfrm>
          <a:prstGeom prst="rect">
            <a:avLst/>
          </a:prstGeom>
        </p:spPr>
        <p:txBody>
          <a:bodyPr/>
          <a:lstStyle/>
          <a:p>
            <a:pPr/>
            <a:r>
              <a:t>OAF2E</a:t>
            </a:r>
          </a:p>
          <a:p>
            <a:pPr/>
            <a:r>
              <a:t>Amazon S3 PHP SDK</a:t>
            </a:r>
          </a:p>
          <a:p>
            <a:pPr/>
            <a:r>
              <a:t>Demo</a:t>
            </a:r>
          </a:p>
        </p:txBody>
      </p:sp>
      <p:pic>
        <p:nvPicPr>
          <p:cNvPr id="314" name="螢幕快照 2016-08-03 下午4.54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639" y="5275027"/>
            <a:ext cx="9635491" cy="32743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15" name="螢幕快照 2016-08-03 下午4.50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1869" y="3620365"/>
            <a:ext cx="7873128" cy="54936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mph" nodeType="afterEffect" presetID="9" grpId="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7" dur="indefinite" fill="hold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3"/>
      <p:bldP build="whole" bldLvl="1" animBg="1" rev="0" advAuto="0" spid="314" grpId="1"/>
      <p:bldP build="whole" bldLvl="1" animBg="1" rev="0" advAuto="0" spid="315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天氣地圖部署流程</a:t>
            </a:r>
          </a:p>
        </p:txBody>
      </p:sp>
      <p:pic>
        <p:nvPicPr>
          <p:cNvPr id="3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4771" y="4034408"/>
            <a:ext cx="2418458" cy="24184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19" name="Shape 319"/>
          <p:cNvSpPr/>
          <p:nvPr/>
        </p:nvSpPr>
        <p:spPr>
          <a:xfrm>
            <a:off x="3117340" y="5716810"/>
            <a:ext cx="189341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Amazon EC2</a:t>
            </a:r>
          </a:p>
        </p:txBody>
      </p:sp>
      <p:pic>
        <p:nvPicPr>
          <p:cNvPr id="3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60502" y="2691035"/>
            <a:ext cx="3251201" cy="325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21" name="Shape 321"/>
          <p:cNvSpPr/>
          <p:nvPr/>
        </p:nvSpPr>
        <p:spPr>
          <a:xfrm>
            <a:off x="9691885" y="571681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氣象局資料</a:t>
            </a:r>
          </a:p>
        </p:txBody>
      </p:sp>
      <p:pic>
        <p:nvPicPr>
          <p:cNvPr id="322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63896" y="5038531"/>
            <a:ext cx="3097201" cy="311994"/>
          </a:xfrm>
          <a:prstGeom prst="rect">
            <a:avLst/>
          </a:prstGeom>
        </p:spPr>
      </p:pic>
      <p:sp>
        <p:nvSpPr>
          <p:cNvPr id="324" name="Shape 324"/>
          <p:cNvSpPr/>
          <p:nvPr/>
        </p:nvSpPr>
        <p:spPr>
          <a:xfrm>
            <a:off x="5716577" y="4576936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固定時間排程</a:t>
            </a:r>
          </a:p>
        </p:txBody>
      </p:sp>
      <p:pic>
        <p:nvPicPr>
          <p:cNvPr id="325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403069" y="5180823"/>
            <a:ext cx="2936335" cy="311994"/>
          </a:xfrm>
          <a:prstGeom prst="rect">
            <a:avLst/>
          </a:prstGeom>
        </p:spPr>
      </p:pic>
      <p:sp>
        <p:nvSpPr>
          <p:cNvPr id="327" name="Shape 327"/>
          <p:cNvSpPr/>
          <p:nvPr/>
        </p:nvSpPr>
        <p:spPr>
          <a:xfrm>
            <a:off x="5716577" y="5389736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取得最新資料</a:t>
            </a:r>
          </a:p>
        </p:txBody>
      </p:sp>
      <p:sp>
        <p:nvSpPr>
          <p:cNvPr id="328" name="Shape 328"/>
          <p:cNvSpPr/>
          <p:nvPr/>
        </p:nvSpPr>
        <p:spPr>
          <a:xfrm>
            <a:off x="4512733" y="7564289"/>
            <a:ext cx="3436390" cy="711201"/>
          </a:xfrm>
          <a:prstGeom prst="roundRect">
            <a:avLst>
              <a:gd name="adj" fmla="val 26786"/>
            </a:avLst>
          </a:prstGeom>
          <a:solidFill>
            <a:srgbClr val="FFFFFF"/>
          </a:solidFill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上傳至 S3 空間</a:t>
            </a:r>
          </a:p>
        </p:txBody>
      </p:sp>
      <p:pic>
        <p:nvPicPr>
          <p:cNvPr id="329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5089976" y="6456093"/>
            <a:ext cx="2135625" cy="420774"/>
          </a:xfrm>
          <a:prstGeom prst="rect">
            <a:avLst/>
          </a:prstGeom>
        </p:spPr>
      </p:pic>
      <p:sp>
        <p:nvSpPr>
          <p:cNvPr id="331" name="Shape 331"/>
          <p:cNvSpPr/>
          <p:nvPr/>
        </p:nvSpPr>
        <p:spPr>
          <a:xfrm>
            <a:off x="4439594" y="5025233"/>
            <a:ext cx="3436389" cy="711201"/>
          </a:xfrm>
          <a:prstGeom prst="roundRect">
            <a:avLst>
              <a:gd name="adj" fmla="val 26786"/>
            </a:avLst>
          </a:prstGeom>
          <a:solidFill>
            <a:srgbClr val="FFFFFF"/>
          </a:solidFill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HTML</a:t>
            </a:r>
          </a:p>
        </p:txBody>
      </p:sp>
      <p:pic>
        <p:nvPicPr>
          <p:cNvPr id="332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5019206" y="3911320"/>
            <a:ext cx="2277165" cy="420774"/>
          </a:xfrm>
          <a:prstGeom prst="rect">
            <a:avLst/>
          </a:prstGeom>
        </p:spPr>
      </p:pic>
      <p:sp>
        <p:nvSpPr>
          <p:cNvPr id="334" name="Shape 334"/>
          <p:cNvSpPr/>
          <p:nvPr/>
        </p:nvSpPr>
        <p:spPr>
          <a:xfrm>
            <a:off x="4512733" y="2522182"/>
            <a:ext cx="3436390" cy="711201"/>
          </a:xfrm>
          <a:prstGeom prst="roundRect">
            <a:avLst>
              <a:gd name="adj" fmla="val 26786"/>
            </a:avLst>
          </a:prstGeom>
          <a:solidFill>
            <a:srgbClr val="FFFFFF"/>
          </a:solidFill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API</a:t>
            </a:r>
          </a:p>
        </p:txBody>
      </p:sp>
      <p:pic>
        <p:nvPicPr>
          <p:cNvPr id="335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35816" y="2450164"/>
            <a:ext cx="1743061" cy="640308"/>
          </a:xfrm>
          <a:prstGeom prst="rect">
            <a:avLst/>
          </a:prstGeom>
        </p:spPr>
      </p:pic>
      <p:sp>
        <p:nvSpPr>
          <p:cNvPr id="337" name="Shape 337"/>
          <p:cNvSpPr/>
          <p:nvPr/>
        </p:nvSpPr>
        <p:spPr>
          <a:xfrm>
            <a:off x="7800739" y="2135317"/>
            <a:ext cx="4400948" cy="1604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74" y="0"/>
                </a:moveTo>
                <a:cubicBezTo>
                  <a:pt x="2308" y="0"/>
                  <a:pt x="1930" y="1037"/>
                  <a:pt x="1930" y="2313"/>
                </a:cubicBezTo>
                <a:lnTo>
                  <a:pt x="1930" y="7410"/>
                </a:lnTo>
                <a:lnTo>
                  <a:pt x="0" y="9617"/>
                </a:lnTo>
                <a:lnTo>
                  <a:pt x="1930" y="11818"/>
                </a:lnTo>
                <a:lnTo>
                  <a:pt x="1930" y="19287"/>
                </a:lnTo>
                <a:cubicBezTo>
                  <a:pt x="1930" y="20563"/>
                  <a:pt x="2308" y="21600"/>
                  <a:pt x="2774" y="21600"/>
                </a:cubicBezTo>
                <a:lnTo>
                  <a:pt x="20759" y="21600"/>
                </a:lnTo>
                <a:cubicBezTo>
                  <a:pt x="21224" y="21600"/>
                  <a:pt x="21600" y="20563"/>
                  <a:pt x="21600" y="19287"/>
                </a:cubicBezTo>
                <a:lnTo>
                  <a:pt x="21600" y="2313"/>
                </a:lnTo>
                <a:cubicBezTo>
                  <a:pt x="21600" y="1037"/>
                  <a:pt x="21224" y="0"/>
                  <a:pt x="20759" y="0"/>
                </a:cubicBezTo>
                <a:lnTo>
                  <a:pt x="2774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457200" indent="-228600" algn="l">
              <a:lnSpc>
                <a:spcPct val="140000"/>
              </a:lnSpc>
              <a:buSzPct val="100000"/>
              <a:buChar char="•"/>
              <a:defRPr cap="all" spc="42" sz="2100">
                <a:latin typeface="Yuanti TC"/>
                <a:ea typeface="Yuanti TC"/>
                <a:cs typeface="Yuanti TC"/>
                <a:sym typeface="Yuanti TC"/>
              </a:defRPr>
            </a:pPr>
            <a:r>
              <a:t>整理取回資料，格式化</a:t>
            </a:r>
          </a:p>
          <a:p>
            <a:pPr lvl="1" marL="457200" indent="-228600" algn="l">
              <a:lnSpc>
                <a:spcPct val="140000"/>
              </a:lnSpc>
              <a:buSzPct val="100000"/>
              <a:buChar char="•"/>
              <a:defRPr cap="all" spc="42" sz="2100">
                <a:latin typeface="Yuanti TC"/>
                <a:ea typeface="Yuanti TC"/>
                <a:cs typeface="Yuanti TC"/>
                <a:sym typeface="Yuanti TC"/>
              </a:defRPr>
            </a:pPr>
            <a:r>
              <a:t>寫出 Json 格式的檔案</a:t>
            </a:r>
          </a:p>
        </p:txBody>
      </p:sp>
      <p:sp>
        <p:nvSpPr>
          <p:cNvPr id="338" name="Shape 338"/>
          <p:cNvSpPr/>
          <p:nvPr/>
        </p:nvSpPr>
        <p:spPr>
          <a:xfrm>
            <a:off x="7766081" y="4177651"/>
            <a:ext cx="4479133" cy="244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02" y="0"/>
                </a:moveTo>
                <a:cubicBezTo>
                  <a:pt x="2645" y="0"/>
                  <a:pt x="2274" y="681"/>
                  <a:pt x="2274" y="1520"/>
                </a:cubicBezTo>
                <a:lnTo>
                  <a:pt x="2274" y="9364"/>
                </a:lnTo>
                <a:lnTo>
                  <a:pt x="0" y="10811"/>
                </a:lnTo>
                <a:lnTo>
                  <a:pt x="2274" y="12257"/>
                </a:lnTo>
                <a:lnTo>
                  <a:pt x="2274" y="20080"/>
                </a:lnTo>
                <a:cubicBezTo>
                  <a:pt x="2274" y="20919"/>
                  <a:pt x="2645" y="21600"/>
                  <a:pt x="3102" y="21600"/>
                </a:cubicBezTo>
                <a:lnTo>
                  <a:pt x="20773" y="21600"/>
                </a:lnTo>
                <a:cubicBezTo>
                  <a:pt x="21231" y="21600"/>
                  <a:pt x="21600" y="20919"/>
                  <a:pt x="21600" y="20080"/>
                </a:cubicBezTo>
                <a:lnTo>
                  <a:pt x="21600" y="1520"/>
                </a:lnTo>
                <a:cubicBezTo>
                  <a:pt x="21600" y="681"/>
                  <a:pt x="21231" y="0"/>
                  <a:pt x="20773" y="0"/>
                </a:cubicBezTo>
                <a:lnTo>
                  <a:pt x="3102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457200" indent="-228600" algn="l">
              <a:lnSpc>
                <a:spcPct val="140000"/>
              </a:lnSpc>
              <a:buSzPct val="100000"/>
              <a:buChar char="•"/>
              <a:defRPr cap="all" spc="42" sz="2100">
                <a:latin typeface="Yuanti TC"/>
                <a:ea typeface="Yuanti TC"/>
                <a:cs typeface="Yuanti TC"/>
                <a:sym typeface="Yuanti TC"/>
              </a:defRPr>
            </a:pPr>
            <a:r>
              <a:t>清空舊的 HTML</a:t>
            </a:r>
          </a:p>
          <a:p>
            <a:pPr lvl="1" marL="457200" indent="-228600" algn="l">
              <a:lnSpc>
                <a:spcPct val="140000"/>
              </a:lnSpc>
              <a:buSzPct val="100000"/>
              <a:buChar char="•"/>
              <a:defRPr cap="all" spc="42" sz="2100">
                <a:latin typeface="Yuanti TC"/>
                <a:ea typeface="Yuanti TC"/>
                <a:cs typeface="Yuanti TC"/>
                <a:sym typeface="Yuanti TC"/>
              </a:defRPr>
            </a:pPr>
            <a:r>
              <a:t>產生新的 HTML</a:t>
            </a:r>
          </a:p>
          <a:p>
            <a:pPr lvl="1" marL="457200" indent="-228600" algn="l">
              <a:lnSpc>
                <a:spcPct val="140000"/>
              </a:lnSpc>
              <a:buSzPct val="100000"/>
              <a:buChar char="•"/>
              <a:defRPr cap="all" spc="42" sz="2100">
                <a:latin typeface="Yuanti TC"/>
                <a:ea typeface="Yuanti TC"/>
                <a:cs typeface="Yuanti TC"/>
                <a:sym typeface="Yuanti TC"/>
              </a:defRPr>
            </a:pPr>
            <a:r>
              <a:t>同時壓縮 CSS、JS</a:t>
            </a:r>
          </a:p>
          <a:p>
            <a:pPr lvl="1" marL="457200" indent="-228600" algn="l">
              <a:lnSpc>
                <a:spcPct val="140000"/>
              </a:lnSpc>
              <a:buSzPct val="100000"/>
              <a:buChar char="•"/>
              <a:defRPr cap="all" spc="42" sz="2100">
                <a:latin typeface="Yuanti TC"/>
                <a:ea typeface="Yuanti TC"/>
                <a:cs typeface="Yuanti TC"/>
                <a:sym typeface="Yuanti TC"/>
              </a:defRPr>
            </a:pPr>
            <a:r>
              <a:t>寫入 Sitemap 加強 SEO</a:t>
            </a:r>
          </a:p>
        </p:txBody>
      </p:sp>
      <p:sp>
        <p:nvSpPr>
          <p:cNvPr id="339" name="Shape 339"/>
          <p:cNvSpPr/>
          <p:nvPr/>
        </p:nvSpPr>
        <p:spPr>
          <a:xfrm>
            <a:off x="7778271" y="7018151"/>
            <a:ext cx="4451748" cy="190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89" y="0"/>
                </a:moveTo>
                <a:cubicBezTo>
                  <a:pt x="2528" y="0"/>
                  <a:pt x="2155" y="874"/>
                  <a:pt x="2155" y="1950"/>
                </a:cubicBezTo>
                <a:lnTo>
                  <a:pt x="2155" y="8219"/>
                </a:lnTo>
                <a:lnTo>
                  <a:pt x="0" y="10075"/>
                </a:lnTo>
                <a:lnTo>
                  <a:pt x="2155" y="11930"/>
                </a:lnTo>
                <a:lnTo>
                  <a:pt x="2155" y="19654"/>
                </a:lnTo>
                <a:cubicBezTo>
                  <a:pt x="2155" y="20731"/>
                  <a:pt x="2528" y="21600"/>
                  <a:pt x="2989" y="21600"/>
                </a:cubicBezTo>
                <a:lnTo>
                  <a:pt x="20768" y="21600"/>
                </a:lnTo>
                <a:cubicBezTo>
                  <a:pt x="21228" y="21600"/>
                  <a:pt x="21600" y="20731"/>
                  <a:pt x="21600" y="19654"/>
                </a:cubicBezTo>
                <a:lnTo>
                  <a:pt x="21600" y="1950"/>
                </a:lnTo>
                <a:cubicBezTo>
                  <a:pt x="21600" y="874"/>
                  <a:pt x="21228" y="0"/>
                  <a:pt x="20768" y="0"/>
                </a:cubicBezTo>
                <a:lnTo>
                  <a:pt x="2989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457200" indent="-228600" algn="l">
              <a:lnSpc>
                <a:spcPct val="140000"/>
              </a:lnSpc>
              <a:buSzPct val="100000"/>
              <a:buChar char="•"/>
              <a:defRPr cap="all" spc="42" sz="2100">
                <a:latin typeface="Yuanti TC"/>
                <a:ea typeface="Yuanti TC"/>
                <a:cs typeface="Yuanti TC"/>
                <a:sym typeface="Yuanti TC"/>
              </a:defRPr>
            </a:pPr>
            <a:r>
              <a:t>列出需要上傳的檔案</a:t>
            </a:r>
          </a:p>
          <a:p>
            <a:pPr lvl="1" marL="457200" indent="-228600" algn="l">
              <a:lnSpc>
                <a:spcPct val="140000"/>
              </a:lnSpc>
              <a:buSzPct val="100000"/>
              <a:buChar char="•"/>
              <a:defRPr cap="all" spc="42" sz="2100">
                <a:latin typeface="Yuanti TC"/>
                <a:ea typeface="Yuanti TC"/>
                <a:cs typeface="Yuanti TC"/>
                <a:sym typeface="Yuanti TC"/>
              </a:defRPr>
            </a:pPr>
            <a:r>
              <a:t>上傳新的檔案</a:t>
            </a:r>
          </a:p>
          <a:p>
            <a:pPr lvl="1" marL="457200" indent="-228600" algn="l">
              <a:lnSpc>
                <a:spcPct val="140000"/>
              </a:lnSpc>
              <a:buSzPct val="100000"/>
              <a:buChar char="•"/>
              <a:defRPr cap="all" spc="42" sz="2100">
                <a:latin typeface="Yuanti TC"/>
                <a:ea typeface="Yuanti TC"/>
                <a:cs typeface="Yuanti TC"/>
                <a:sym typeface="Yuanti TC"/>
              </a:defRPr>
            </a:pPr>
            <a:r>
              <a:t>刪除 S3 已移除檔案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3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9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3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00"/>
                            </p:stCondLst>
                            <p:childTnLst>
                              <p:par>
                                <p:cTn id="38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800"/>
                            </p:stCondLst>
                            <p:childTnLst>
                              <p:par>
                                <p:cTn id="43" presetClass="exit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4" dur="800" fill="hold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00"/>
                            </p:stCondLst>
                            <p:childTnLst>
                              <p:par>
                                <p:cTn id="47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8" dur="800" fill="hold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400"/>
                            </p:stCondLst>
                            <p:childTnLst>
                              <p:par>
                                <p:cTn id="51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2" dur="800" fill="hold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200"/>
                            </p:stCondLst>
                            <p:childTnLst>
                              <p:par>
                                <p:cTn id="55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6" dur="800" fill="hold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0" dur="800" fill="hold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800"/>
                            </p:stCondLst>
                            <p:childTnLst>
                              <p:par>
                                <p:cTn id="63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4" dur="800" fill="hold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45589 -0.000889 -0.089143 -0.025321 -0.121497 -0.068156 C -0.153485 -0.110507 -0.172066 -0.167609 -0.173407 -0.227688" origin="layout" pathEditMode="relative">
                                      <p:cBhvr>
                                        <p:cTn id="68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40759 0.003466 -0.081009 -0.013588 -0.112790 -0.047791 C -0.152888 -0.090942 -0.175575 -0.156582 -0.174128 -0.225260" origin="layout" pathEditMode="relative">
                                      <p:cBhvr>
                                        <p:cTn id="71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6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00"/>
                            </p:stCondLst>
                            <p:childTnLst>
                              <p:par>
                                <p:cTn id="77" presetClass="entr" nodeType="after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600"/>
                            </p:stCondLst>
                            <p:childTnLst>
                              <p:par>
                                <p:cTn id="82" presetClass="entr" nodeType="after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499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99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499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99"/>
                            </p:stCondLst>
                            <p:childTnLst>
                              <p:par>
                                <p:cTn id="92" presetClass="entr" nodeType="afterEffect" presetSubtype="16" presetID="23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99"/>
                            </p:stCondLst>
                            <p:childTnLst>
                              <p:par>
                                <p:cTn id="97" presetClass="entr" nodeType="afterEffect" presetSubtype="16" presetID="23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499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99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nodeType="click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499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99"/>
                            </p:stCondLst>
                            <p:childTnLst>
                              <p:par>
                                <p:cTn id="107" presetClass="entr" nodeType="afterEffect" presetSubtype="16" presetID="23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99"/>
                            </p:stCondLst>
                            <p:childTnLst>
                              <p:par>
                                <p:cTn id="112" presetClass="entr" nodeType="afterEffect" presetSubtype="16" presetID="23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499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499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18"/>
      <p:bldP build="whole" bldLvl="1" animBg="1" rev="0" advAuto="0" spid="328" grpId="24"/>
      <p:bldP build="whole" bldLvl="1" animBg="1" rev="0" advAuto="0" spid="329" grpId="23"/>
      <p:bldP build="whole" bldLvl="1" animBg="1" rev="0" advAuto="0" spid="331" grpId="21"/>
      <p:bldP build="whole" bldLvl="1" animBg="1" rev="0" advAuto="0" spid="320" grpId="13"/>
      <p:bldP build="whole" bldLvl="1" animBg="1" rev="0" advAuto="0" spid="338" grpId="22"/>
      <p:bldP build="whole" bldLvl="1" animBg="1" rev="0" advAuto="0" spid="337" grpId="19"/>
      <p:bldP build="whole" bldLvl="1" animBg="1" rev="0" advAuto="0" spid="327" grpId="8"/>
      <p:bldP build="whole" bldLvl="1" animBg="1" rev="0" advAuto="0" spid="339" grpId="25"/>
      <p:bldP build="whole" bldLvl="1" animBg="1" rev="0" advAuto="0" spid="327" grpId="12"/>
      <p:bldP build="whole" bldLvl="1" animBg="1" rev="0" advAuto="0" spid="332" grpId="20"/>
      <p:bldP build="whole" bldLvl="1" animBg="1" rev="0" advAuto="0" spid="321" grpId="4"/>
      <p:bldP build="whole" bldLvl="1" animBg="1" rev="0" advAuto="0" spid="318" grpId="1"/>
      <p:bldP build="whole" bldLvl="1" animBg="1" rev="0" advAuto="0" spid="325" grpId="7"/>
      <p:bldP build="whole" bldLvl="1" animBg="1" rev="0" advAuto="0" spid="321" grpId="14"/>
      <p:bldP build="whole" bldLvl="1" animBg="1" rev="0" advAuto="0" spid="324" grpId="6"/>
      <p:bldP build="whole" bldLvl="1" animBg="1" rev="0" advAuto="0" spid="319" grpId="2"/>
      <p:bldP build="whole" bldLvl="1" animBg="1" rev="0" advAuto="0" spid="325" grpId="11"/>
      <p:bldP build="whole" bldLvl="1" animBg="1" rev="0" advAuto="0" spid="322" grpId="5"/>
      <p:bldP build="whole" bldLvl="1" animBg="1" rev="0" advAuto="0" spid="324" grpId="10"/>
      <p:bldP build="whole" bldLvl="1" animBg="1" rev="0" advAuto="0" spid="335" grpId="17"/>
      <p:bldP build="whole" bldLvl="1" animBg="1" rev="0" advAuto="0" spid="322" grpId="9"/>
      <p:bldP build="whole" bldLvl="1" animBg="1" rev="0" advAuto="0" spid="320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HTML、javascript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與上一版的版型差異</a:t>
            </a:r>
          </a:p>
          <a:p>
            <a:pPr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既然全靜態頁面搜尋怎麼做？</a:t>
            </a:r>
          </a:p>
          <a:p>
            <a:pPr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LocalStorage 應用</a:t>
            </a:r>
          </a:p>
          <a:p>
            <a:pPr lvl="1"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瀏覽過的鄉鎮紀錄</a:t>
            </a:r>
          </a:p>
          <a:p>
            <a:pPr lvl="1"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記錄上次 Map 位置</a:t>
            </a:r>
          </a:p>
          <a:p>
            <a:pPr lvl="1"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暫存 User 位置</a:t>
            </a:r>
          </a:p>
          <a:p>
            <a:pPr lvl="1"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Follow 鄉鎮天氣功能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搜尋 - 情境模擬</a:t>
            </a:r>
          </a:p>
        </p:txBody>
      </p:sp>
      <p:sp>
        <p:nvSpPr>
          <p:cNvPr id="345" name="Shape 345"/>
          <p:cNvSpPr/>
          <p:nvPr/>
        </p:nvSpPr>
        <p:spPr>
          <a:xfrm>
            <a:off x="1035049" y="4332816"/>
            <a:ext cx="18923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500"/>
            </a:lvl1pPr>
          </a:lstStyle>
          <a:p>
            <a:pPr/>
            <a:r>
              <a:t>搜尋文字</a:t>
            </a:r>
          </a:p>
        </p:txBody>
      </p:sp>
      <p:pic>
        <p:nvPicPr>
          <p:cNvPr id="35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382" y="3024976"/>
            <a:ext cx="1409510" cy="1834364"/>
          </a:xfrm>
          <a:prstGeom prst="rect">
            <a:avLst/>
          </a:prstGeom>
        </p:spPr>
      </p:pic>
      <p:pic>
        <p:nvPicPr>
          <p:cNvPr id="35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1057" y="4794444"/>
            <a:ext cx="1334537" cy="1991181"/>
          </a:xfrm>
          <a:prstGeom prst="rect">
            <a:avLst/>
          </a:prstGeom>
        </p:spPr>
      </p:pic>
      <p:pic>
        <p:nvPicPr>
          <p:cNvPr id="359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9727" y="4624936"/>
            <a:ext cx="1116807" cy="311717"/>
          </a:xfrm>
          <a:prstGeom prst="rect">
            <a:avLst/>
          </a:prstGeom>
        </p:spPr>
      </p:pic>
      <p:sp>
        <p:nvSpPr>
          <p:cNvPr id="349" name="Shape 349"/>
          <p:cNvSpPr/>
          <p:nvPr/>
        </p:nvSpPr>
        <p:spPr>
          <a:xfrm>
            <a:off x="5547783" y="2893483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地名</a:t>
            </a:r>
          </a:p>
        </p:txBody>
      </p:sp>
      <p:sp>
        <p:nvSpPr>
          <p:cNvPr id="350" name="Shape 350"/>
          <p:cNvSpPr/>
          <p:nvPr/>
        </p:nvSpPr>
        <p:spPr>
          <a:xfrm>
            <a:off x="5547783" y="6339416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住址</a:t>
            </a:r>
          </a:p>
        </p:txBody>
      </p:sp>
      <p:pic>
        <p:nvPicPr>
          <p:cNvPr id="361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42682" y="3008472"/>
            <a:ext cx="1580821" cy="312112"/>
          </a:xfrm>
          <a:prstGeom prst="rect">
            <a:avLst/>
          </a:prstGeom>
        </p:spPr>
      </p:pic>
      <p:pic>
        <p:nvPicPr>
          <p:cNvPr id="363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42682" y="6443710"/>
            <a:ext cx="1580821" cy="312113"/>
          </a:xfrm>
          <a:prstGeom prst="rect">
            <a:avLst/>
          </a:prstGeom>
        </p:spPr>
      </p:pic>
      <p:sp>
        <p:nvSpPr>
          <p:cNvPr id="353" name="Shape 353"/>
          <p:cNvSpPr/>
          <p:nvPr/>
        </p:nvSpPr>
        <p:spPr>
          <a:xfrm>
            <a:off x="8327484" y="2889521"/>
            <a:ext cx="3438450" cy="947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jQuery 過濾 HTML 元素</a:t>
            </a:r>
          </a:p>
          <a:p>
            <a:pPr/>
            <a:r>
              <a:t>(filter)</a:t>
            </a:r>
          </a:p>
        </p:txBody>
      </p:sp>
      <p:sp>
        <p:nvSpPr>
          <p:cNvPr id="354" name="Shape 354"/>
          <p:cNvSpPr/>
          <p:nvPr/>
        </p:nvSpPr>
        <p:spPr>
          <a:xfrm>
            <a:off x="8353240" y="6129866"/>
            <a:ext cx="37719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Google Maps GeoCoder</a:t>
            </a:r>
          </a:p>
          <a:p>
            <a:pPr/>
            <a:r>
              <a:t>取得郵遞區號，再過濾元素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99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499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98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499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97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99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9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96"/>
                            </p:stCondLst>
                            <p:childTnLst>
                              <p:par>
                                <p:cTn id="27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99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99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99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99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99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99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9" grpId="5"/>
      <p:bldP build="whole" bldLvl="1" animBg="1" rev="0" advAuto="0" spid="363" grpId="9"/>
      <p:bldP build="whole" bldLvl="1" animBg="1" rev="0" advAuto="0" spid="350" grpId="6"/>
      <p:bldP build="whole" bldLvl="1" animBg="1" rev="0" advAuto="0" spid="354" grpId="10"/>
      <p:bldP build="whole" bldLvl="1" animBg="1" rev="0" advAuto="0" spid="359" grpId="2"/>
      <p:bldP build="whole" bldLvl="1" animBg="1" rev="0" advAuto="0" spid="357" grpId="4"/>
      <p:bldP build="whole" bldLvl="1" animBg="1" rev="0" advAuto="0" spid="361" grpId="7"/>
      <p:bldP build="whole" bldLvl="1" animBg="1" rev="0" advAuto="0" spid="353" grpId="8"/>
      <p:bldP build="whole" bldLvl="1" animBg="1" rev="0" advAuto="0" spid="355" grpId="3"/>
      <p:bldP build="whole" bldLvl="1" animBg="1" rev="0" advAuto="0" spid="34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00" y="1270000"/>
            <a:ext cx="11557000" cy="82008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67" name="Shape 367"/>
          <p:cNvSpPr/>
          <p:nvPr>
            <p:ph type="title"/>
          </p:nvPr>
        </p:nvSpPr>
        <p:spPr>
          <a:xfrm>
            <a:off x="673100" y="457200"/>
            <a:ext cx="11658600" cy="749300"/>
          </a:xfrm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既然全靜態頁面搜尋怎麼做？</a:t>
            </a:r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xfrm>
            <a:off x="673100" y="2387600"/>
            <a:ext cx="11658600" cy="749300"/>
          </a:xfrm>
          <a:prstGeom prst="rect">
            <a:avLst/>
          </a:prstGeom>
        </p:spPr>
        <p:txBody>
          <a:bodyPr/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jQuert Selector - filter</a:t>
            </a:r>
          </a:p>
        </p:txBody>
      </p:sp>
      <p:sp>
        <p:nvSpPr>
          <p:cNvPr id="369" name="Shape 369"/>
          <p:cNvSpPr/>
          <p:nvPr/>
        </p:nvSpPr>
        <p:spPr>
          <a:xfrm>
            <a:off x="673100" y="3191933"/>
            <a:ext cx="1165860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Google Mpas API 運用 - new google.maps.Geocoder ()</a:t>
            </a:r>
          </a:p>
        </p:txBody>
      </p:sp>
      <p:sp>
        <p:nvSpPr>
          <p:cNvPr id="370" name="Shape 370"/>
          <p:cNvSpPr/>
          <p:nvPr/>
        </p:nvSpPr>
        <p:spPr>
          <a:xfrm>
            <a:off x="673100" y="3996266"/>
            <a:ext cx="1165860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只要取得 Town ID 就可以下一步了！</a:t>
            </a:r>
          </a:p>
        </p:txBody>
      </p:sp>
      <p:pic>
        <p:nvPicPr>
          <p:cNvPr id="371" name="螢幕快照 2016-08-20 下午4.05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714" y="2017425"/>
            <a:ext cx="11557001" cy="293145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72" name="螢幕快照 2016-08-20 下午4.17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900" y="5461000"/>
            <a:ext cx="11557000" cy="69620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73" name="螢幕快照 2016-08-20 下午4.17.16 拷貝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900" y="5461000"/>
            <a:ext cx="11557000" cy="137693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74" name="螢幕快照 2016-08-20 下午4.17.16 拷貝 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3900" y="5461000"/>
            <a:ext cx="11557000" cy="211182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75" name="螢幕快照 2016-08-20 下午4.17.1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3900" y="5461000"/>
            <a:ext cx="11557000" cy="273840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76" name="Shape 376"/>
          <p:cNvSpPr/>
          <p:nvPr/>
        </p:nvSpPr>
        <p:spPr>
          <a:xfrm>
            <a:off x="673100" y="457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16052">
              <a:defRPr cap="all"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如果不是輸入地名，而是地址呢？</a:t>
            </a:r>
          </a:p>
        </p:txBody>
      </p:sp>
      <p:pic>
        <p:nvPicPr>
          <p:cNvPr id="377" name="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85353" y="12573358"/>
            <a:ext cx="13004801" cy="7900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78" name="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3900" y="1270000"/>
            <a:ext cx="11557000" cy="82008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79" name="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3900" y="1270000"/>
            <a:ext cx="11557000" cy="82008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80" name="4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3900" y="1270000"/>
            <a:ext cx="11557000" cy="82008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81" name="5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23900" y="1270000"/>
            <a:ext cx="11557000" cy="82008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82" name="6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23900" y="1270000"/>
            <a:ext cx="11557000" cy="82008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6" dur="1500" fill="hold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0" dur="1500" fill="hold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4" dur="1500" fill="hold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8" dur="1500" fill="hold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2" dur="1500" fill="hold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Class="exit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9" dur="1500" fill="hold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3" dur="1500" fill="hold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76" presetClass="exit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7" dur="1500" fill="hold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xit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2" dur="1500" fill="hold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9" grpId="16"/>
      <p:bldP build="whole" bldLvl="1" animBg="1" rev="0" advAuto="0" spid="366" grpId="19"/>
      <p:bldP build="whole" bldLvl="1" animBg="1" rev="0" advAuto="0" spid="371" grpId="18"/>
      <p:bldP build="whole" bldLvl="1" animBg="1" rev="0" advAuto="0" spid="374" grpId="7"/>
      <p:bldP build="whole" bldLvl="1" animBg="1" rev="0" advAuto="0" spid="372" grpId="5"/>
      <p:bldP build="whole" bldLvl="1" animBg="1" rev="0" advAuto="0" spid="376" grpId="14"/>
      <p:bldP build="whole" bldLvl="1" animBg="1" rev="0" advAuto="0" spid="368" grpId="1"/>
      <p:bldP build="whole" bldLvl="1" animBg="1" rev="0" advAuto="0" spid="374" grpId="11"/>
      <p:bldP build="whole" bldLvl="1" animBg="1" rev="0" advAuto="0" spid="372" grpId="9"/>
      <p:bldP build="whole" bldLvl="1" animBg="1" rev="0" advAuto="0" spid="378" grpId="20"/>
      <p:bldP build="whole" bldLvl="1" animBg="1" rev="0" advAuto="0" spid="379" grpId="21"/>
      <p:bldP build="whole" bldLvl="1" animBg="1" rev="0" advAuto="0" spid="367" grpId="13"/>
      <p:bldP build="whole" bldLvl="1" animBg="1" rev="0" advAuto="0" spid="380" grpId="22"/>
      <p:bldP build="whole" bldLvl="1" animBg="1" rev="0" advAuto="0" spid="382" grpId="24"/>
      <p:bldP build="whole" bldLvl="1" animBg="1" rev="0" advAuto="0" spid="370" grpId="3"/>
      <p:bldP build="whole" bldLvl="1" animBg="1" rev="0" advAuto="0" spid="375" grpId="8"/>
      <p:bldP build="whole" bldLvl="1" animBg="1" rev="0" advAuto="0" spid="369" grpId="2"/>
      <p:bldP build="whole" bldLvl="1" animBg="1" rev="0" advAuto="0" spid="373" grpId="6"/>
      <p:bldP build="whole" bldLvl="1" animBg="1" rev="0" advAuto="0" spid="368" grpId="15"/>
      <p:bldP build="whole" bldLvl="1" animBg="1" rev="0" advAuto="0" spid="375" grpId="12"/>
      <p:bldP build="whole" bldLvl="1" animBg="1" rev="0" advAuto="0" spid="373" grpId="10"/>
      <p:bldP build="whole" bldLvl="1" animBg="1" rev="0" advAuto="0" spid="371" grpId="4"/>
      <p:bldP build="whole" bldLvl="1" animBg="1" rev="0" advAuto="0" spid="381" grpId="23"/>
      <p:bldP build="whole" bldLvl="1" animBg="1" rev="0" advAuto="0" spid="370" grpId="17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效能 小筆記</a:t>
            </a:r>
          </a:p>
        </p:txBody>
      </p:sp>
      <p:sp>
        <p:nvSpPr>
          <p:cNvPr id="385" name="Shape 385"/>
          <p:cNvSpPr/>
          <p:nvPr>
            <p:ph type="body" sz="half" idx="1"/>
          </p:nvPr>
        </p:nvSpPr>
        <p:spPr>
          <a:xfrm>
            <a:off x="673100" y="2387600"/>
            <a:ext cx="11658600" cy="2689358"/>
          </a:xfrm>
          <a:prstGeom prst="rect">
            <a:avLst/>
          </a:prstGeom>
        </p:spPr>
        <p:txBody>
          <a:bodyPr/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結構不同，檔案大小不同</a:t>
            </a:r>
          </a:p>
        </p:txBody>
      </p:sp>
      <p:sp>
        <p:nvSpPr>
          <p:cNvPr id="386" name="Shape 386"/>
          <p:cNvSpPr/>
          <p:nvPr/>
        </p:nvSpPr>
        <p:spPr>
          <a:xfrm>
            <a:off x="673100" y="3106671"/>
            <a:ext cx="11658600" cy="2689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檔案大小不同，上傳 S3 流量不同</a:t>
            </a:r>
          </a:p>
        </p:txBody>
      </p:sp>
      <p:sp>
        <p:nvSpPr>
          <p:cNvPr id="387" name="Shape 387"/>
          <p:cNvSpPr/>
          <p:nvPr/>
        </p:nvSpPr>
        <p:spPr>
          <a:xfrm>
            <a:off x="673100" y="3843866"/>
            <a:ext cx="11658600" cy="2689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上傳流量不同，花費也不同</a:t>
            </a:r>
          </a:p>
        </p:txBody>
      </p:sp>
      <p:pic>
        <p:nvPicPr>
          <p:cNvPr id="388" name="螢幕快照 2016-08-20 下午4.05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6756400"/>
            <a:ext cx="7072417" cy="17939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89" name="Shape 389"/>
          <p:cNvSpPr/>
          <p:nvPr/>
        </p:nvSpPr>
        <p:spPr>
          <a:xfrm>
            <a:off x="673100" y="5664200"/>
            <a:ext cx="2637499" cy="95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架構</a:t>
            </a:r>
          </a:p>
        </p:txBody>
      </p:sp>
      <p:pic>
        <p:nvPicPr>
          <p:cNvPr id="3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5462" y="3740650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9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0462" y="4443383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1529" y="5442449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2862" y="6131057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47862" y="7101916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2862" y="7787716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396" name="Shape 396"/>
          <p:cNvSpPr/>
          <p:nvPr/>
        </p:nvSpPr>
        <p:spPr>
          <a:xfrm>
            <a:off x="9773679" y="2667529"/>
            <a:ext cx="2637500" cy="95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61950" indent="-361950" algn="l" defTabSz="434340">
              <a:spcBef>
                <a:spcPts val="3200"/>
              </a:spcBef>
              <a:buClr>
                <a:srgbClr val="9A958E"/>
              </a:buClr>
              <a:buSzPct val="75000"/>
              <a:buChar char="•"/>
              <a:defRPr spc="53" sz="266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各個鄉鎮 HTML</a:t>
            </a:r>
          </a:p>
        </p:txBody>
      </p:sp>
      <p:pic>
        <p:nvPicPr>
          <p:cNvPr id="39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882365">
            <a:off x="7130128" y="5314455"/>
            <a:ext cx="3536627" cy="311994"/>
          </a:xfrm>
          <a:prstGeom prst="rect">
            <a:avLst/>
          </a:prstGeom>
        </p:spPr>
      </p:pic>
      <p:pic>
        <p:nvPicPr>
          <p:cNvPr id="399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116855">
            <a:off x="7718428" y="5848914"/>
            <a:ext cx="3384124" cy="311994"/>
          </a:xfrm>
          <a:prstGeom prst="rect">
            <a:avLst/>
          </a:prstGeom>
        </p:spPr>
      </p:pic>
      <p:pic>
        <p:nvPicPr>
          <p:cNvPr id="401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938537">
            <a:off x="7929263" y="6433819"/>
            <a:ext cx="2570966" cy="311993"/>
          </a:xfrm>
          <a:prstGeom prst="rect">
            <a:avLst/>
          </a:prstGeom>
        </p:spPr>
      </p:pic>
      <p:pic>
        <p:nvPicPr>
          <p:cNvPr id="403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1556562">
            <a:off x="7972778" y="6825985"/>
            <a:ext cx="2981676" cy="311994"/>
          </a:xfrm>
          <a:prstGeom prst="rect">
            <a:avLst/>
          </a:prstGeom>
        </p:spPr>
      </p:pic>
      <p:pic>
        <p:nvPicPr>
          <p:cNvPr id="405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890255">
            <a:off x="7918850" y="7328504"/>
            <a:ext cx="2599241" cy="311994"/>
          </a:xfrm>
          <a:prstGeom prst="rect">
            <a:avLst/>
          </a:prstGeom>
        </p:spPr>
      </p:pic>
      <p:pic>
        <p:nvPicPr>
          <p:cNvPr id="407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796006">
            <a:off x="7744571" y="8071079"/>
            <a:ext cx="3428077" cy="311993"/>
          </a:xfrm>
          <a:prstGeom prst="rect">
            <a:avLst/>
          </a:prstGeom>
        </p:spPr>
      </p:pic>
      <p:pic>
        <p:nvPicPr>
          <p:cNvPr id="409" name="13653228_1350335884979750_3365575254852781226_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319182" y="4785590"/>
            <a:ext cx="9035686" cy="44848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407008" y="1493291"/>
            <a:ext cx="2190784" cy="21907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411" name="Shape 411"/>
          <p:cNvSpPr/>
          <p:nvPr/>
        </p:nvSpPr>
        <p:spPr>
          <a:xfrm>
            <a:off x="1147299" y="1928283"/>
            <a:ext cx="16891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100"/>
            </a:lvl1pPr>
          </a:lstStyle>
          <a:p>
            <a:pPr/>
            <a:r>
              <a:t>編譯寫入</a:t>
            </a:r>
          </a:p>
        </p:txBody>
      </p:sp>
      <p:sp>
        <p:nvSpPr>
          <p:cNvPr id="412" name="Shape 412"/>
          <p:cNvSpPr/>
          <p:nvPr/>
        </p:nvSpPr>
        <p:spPr>
          <a:xfrm>
            <a:off x="1400763" y="3952362"/>
            <a:ext cx="10548542" cy="4304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31" y="0"/>
                </a:moveTo>
                <a:lnTo>
                  <a:pt x="10483" y="1402"/>
                </a:lnTo>
                <a:lnTo>
                  <a:pt x="258" y="1402"/>
                </a:lnTo>
                <a:cubicBezTo>
                  <a:pt x="115" y="1402"/>
                  <a:pt x="0" y="1685"/>
                  <a:pt x="0" y="2033"/>
                </a:cubicBezTo>
                <a:lnTo>
                  <a:pt x="0" y="20969"/>
                </a:lnTo>
                <a:cubicBezTo>
                  <a:pt x="0" y="21317"/>
                  <a:pt x="115" y="21600"/>
                  <a:pt x="258" y="21600"/>
                </a:cubicBezTo>
                <a:lnTo>
                  <a:pt x="21342" y="21600"/>
                </a:lnTo>
                <a:cubicBezTo>
                  <a:pt x="21485" y="21600"/>
                  <a:pt x="21600" y="21317"/>
                  <a:pt x="21600" y="20969"/>
                </a:cubicBezTo>
                <a:lnTo>
                  <a:pt x="21600" y="2033"/>
                </a:lnTo>
                <a:cubicBezTo>
                  <a:pt x="21600" y="1685"/>
                  <a:pt x="21485" y="1402"/>
                  <a:pt x="21342" y="1402"/>
                </a:cubicBezTo>
                <a:lnTo>
                  <a:pt x="11381" y="1402"/>
                </a:lnTo>
                <a:lnTo>
                  <a:pt x="10931" y="0"/>
                </a:lnTo>
                <a:close/>
              </a:path>
            </a:pathLst>
          </a:custGeom>
          <a:solidFill>
            <a:srgbClr val="272823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pic>
        <p:nvPicPr>
          <p:cNvPr id="413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921702" y="2102486"/>
            <a:ext cx="2441264" cy="311994"/>
          </a:xfrm>
          <a:prstGeom prst="rect">
            <a:avLst/>
          </a:prstGeom>
        </p:spPr>
      </p:pic>
      <p:pic>
        <p:nvPicPr>
          <p:cNvPr id="415" name="螢幕快照 2016-08-22 上午10.54.2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524000" y="4445000"/>
            <a:ext cx="10160000" cy="3367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螢幕快照 2016-08-22 上午10.54.22 拷貝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24000" y="4445000"/>
            <a:ext cx="10160000" cy="3367315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Shape 417"/>
          <p:cNvSpPr/>
          <p:nvPr/>
        </p:nvSpPr>
        <p:spPr>
          <a:xfrm>
            <a:off x="7221389" y="1494340"/>
            <a:ext cx="123748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towns.js</a:t>
            </a:r>
          </a:p>
        </p:txBody>
      </p:sp>
      <p:pic>
        <p:nvPicPr>
          <p:cNvPr id="418" name="螢幕快照 2016-08-22 上午10.56.39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90826" y="4351948"/>
            <a:ext cx="11826348" cy="11826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262" y="7472051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1128" y="7122841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0995" y="7787716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1241" y="7472051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6083" y="7569200"/>
            <a:ext cx="1793934" cy="17939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7650" y="7787716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0058" y="7101916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5009" y="8275460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04072" y="7363362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47862" y="7101916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1672" y="7101916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3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4551" y="7569200"/>
            <a:ext cx="1793934" cy="17939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1453" y="7787716"/>
            <a:ext cx="1793934" cy="1793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32" name="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8296203">
            <a:off x="1085031" y="6291708"/>
            <a:ext cx="3552942" cy="311994"/>
          </a:xfrm>
          <a:prstGeom prst="rect">
            <a:avLst/>
          </a:prstGeom>
        </p:spPr>
      </p:pic>
      <p:pic>
        <p:nvPicPr>
          <p:cNvPr id="434" name="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7733248">
            <a:off x="2293650" y="6170322"/>
            <a:ext cx="2564815" cy="311994"/>
          </a:xfrm>
          <a:prstGeom prst="rect">
            <a:avLst/>
          </a:prstGeom>
        </p:spPr>
      </p:pic>
      <p:pic>
        <p:nvPicPr>
          <p:cNvPr id="436" name="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 rot="6672564">
            <a:off x="2879703" y="6341016"/>
            <a:ext cx="2466258" cy="311994"/>
          </a:xfrm>
          <a:prstGeom prst="rect">
            <a:avLst/>
          </a:prstGeom>
        </p:spPr>
      </p:pic>
      <p:pic>
        <p:nvPicPr>
          <p:cNvPr id="438" name="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6117777">
            <a:off x="3430221" y="6334945"/>
            <a:ext cx="2278780" cy="311993"/>
          </a:xfrm>
          <a:prstGeom prst="rect">
            <a:avLst/>
          </a:prstGeom>
        </p:spPr>
      </p:pic>
      <p:pic>
        <p:nvPicPr>
          <p:cNvPr id="440" name="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5892017">
            <a:off x="3920519" y="6400562"/>
            <a:ext cx="2225736" cy="311993"/>
          </a:xfrm>
          <a:prstGeom prst="rect">
            <a:avLst/>
          </a:prstGeom>
        </p:spPr>
      </p:pic>
      <p:pic>
        <p:nvPicPr>
          <p:cNvPr id="442" name="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5604298">
            <a:off x="4630962" y="6342459"/>
            <a:ext cx="2119846" cy="311994"/>
          </a:xfrm>
          <a:prstGeom prst="rect">
            <a:avLst/>
          </a:prstGeom>
        </p:spPr>
      </p:pic>
      <p:pic>
        <p:nvPicPr>
          <p:cNvPr id="444" name="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 rot="5400000">
            <a:off x="5590648" y="6237313"/>
            <a:ext cx="1877124" cy="311994"/>
          </a:xfrm>
          <a:prstGeom prst="rect">
            <a:avLst/>
          </a:prstGeom>
        </p:spPr>
      </p:pic>
      <p:pic>
        <p:nvPicPr>
          <p:cNvPr id="446" name=""/>
          <p:cNvPicPr>
            <a:picLocks noChangeAspect="0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 rot="4782991">
            <a:off x="6273529" y="6342386"/>
            <a:ext cx="2159704" cy="311994"/>
          </a:xfrm>
          <a:prstGeom prst="rect">
            <a:avLst/>
          </a:prstGeom>
        </p:spPr>
      </p:pic>
      <p:pic>
        <p:nvPicPr>
          <p:cNvPr id="448" name=""/>
          <p:cNvPicPr>
            <a:picLocks noChangeAspect="0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 rot="4305985">
            <a:off x="6757626" y="6546853"/>
            <a:ext cx="2726986" cy="311993"/>
          </a:xfrm>
          <a:prstGeom prst="rect">
            <a:avLst/>
          </a:prstGeom>
        </p:spPr>
      </p:pic>
      <p:pic>
        <p:nvPicPr>
          <p:cNvPr id="450" name=""/>
          <p:cNvPicPr>
            <a:picLocks noChangeAspect="0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 rot="3775734">
            <a:off x="7720322" y="6098558"/>
            <a:ext cx="1916716" cy="311993"/>
          </a:xfrm>
          <a:prstGeom prst="rect">
            <a:avLst/>
          </a:prstGeom>
        </p:spPr>
      </p:pic>
      <p:pic>
        <p:nvPicPr>
          <p:cNvPr id="452" name=""/>
          <p:cNvPicPr>
            <a:picLocks noChangeAspect="0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 rot="3529158">
            <a:off x="8062603" y="6384035"/>
            <a:ext cx="2681220" cy="311993"/>
          </a:xfrm>
          <a:prstGeom prst="rect">
            <a:avLst/>
          </a:prstGeom>
        </p:spPr>
      </p:pic>
      <p:pic>
        <p:nvPicPr>
          <p:cNvPr id="454" name=""/>
          <p:cNvPicPr>
            <a:picLocks noChangeAspect="0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 rot="2874293">
            <a:off x="8687089" y="6084473"/>
            <a:ext cx="2289907" cy="311994"/>
          </a:xfrm>
          <a:prstGeom prst="rect">
            <a:avLst/>
          </a:prstGeom>
        </p:spPr>
      </p:pic>
      <p:pic>
        <p:nvPicPr>
          <p:cNvPr id="456" name=""/>
          <p:cNvPicPr>
            <a:picLocks noChangeAspect="0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 rot="2344644">
            <a:off x="9027563" y="6168666"/>
            <a:ext cx="3232619" cy="311994"/>
          </a:xfrm>
          <a:prstGeom prst="rect">
            <a:avLst/>
          </a:prstGeom>
        </p:spPr>
      </p:pic>
      <p:pic>
        <p:nvPicPr>
          <p:cNvPr id="458" name=""/>
          <p:cNvPicPr>
            <a:picLocks noChangeAspect="0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 rot="16200000">
            <a:off x="5918947" y="3868323"/>
            <a:ext cx="1208365" cy="311994"/>
          </a:xfrm>
          <a:prstGeom prst="rect">
            <a:avLst/>
          </a:prstGeom>
        </p:spPr>
      </p:pic>
      <p:pic>
        <p:nvPicPr>
          <p:cNvPr id="460" name="13582133_1350335904979748_8510379494983673076_o.jp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562529" y="2256695"/>
            <a:ext cx="12037354" cy="71918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"/>
                            </p:stCondLst>
                            <p:childTnLst>
                              <p:par>
                                <p:cTn id="28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00"/>
                            </p:stCondLst>
                            <p:childTnLst>
                              <p:par>
                                <p:cTn id="49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00"/>
                            </p:stCondLst>
                            <p:childTnLst>
                              <p:par>
                                <p:cTn id="54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8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8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499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9"/>
                            </p:stCondLst>
                            <p:childTnLst>
                              <p:par>
                                <p:cTn id="74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499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98"/>
                            </p:stCondLst>
                            <p:childTnLst>
                              <p:par>
                                <p:cTn id="78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0" dur="499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97"/>
                            </p:stCondLst>
                            <p:childTnLst>
                              <p:par>
                                <p:cTn id="82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499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96"/>
                            </p:stCondLst>
                            <p:childTnLst>
                              <p:par>
                                <p:cTn id="86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8" dur="499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495"/>
                            </p:stCondLst>
                            <p:childTnLst>
                              <p:par>
                                <p:cTn id="90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2" dur="499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mph" nodeType="clickEffect" presetID="9" grpId="19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97" dur="indefinite" fill="hold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emph" nodeType="withEffect" presetID="9" grpId="20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01" dur="indefinite" fill="hold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mph" nodeType="withEffect" presetID="9" grpId="2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05" dur="indefinite" fill="hold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mph" nodeType="withEffect" presetID="9" grpId="2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09" dur="indefinite" fill="hold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emph" nodeType="withEffect" presetID="9" grpId="2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13" dur="indefinite" fill="hold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mph" nodeType="withEffect" presetID="9" grpId="2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17" dur="indefinite" fill="hold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Class="emph" nodeType="withEffect" presetID="9" grpId="2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21" dur="indefinite" fill="hold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emph" nodeType="withEffect" presetID="9" grpId="2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25" dur="indefinite" fill="hold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Class="emph" nodeType="withEffect" presetID="9" grpId="2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29" dur="indefinite" fill="hold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mph" nodeType="withEffect" presetID="9" grpId="28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33" dur="indefinite" fill="hold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mph" nodeType="withEffect" presetID="9" grpId="29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37" dur="indefinite" fill="hold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Class="emph" nodeType="withEffect" presetID="9" grpId="30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41" dur="indefinite" fill="hold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Class="emph" nodeType="withEffect" presetID="9" grpId="3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45" dur="indefinite" fill="hold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Class="entr" nodeType="afterEffect" presetSubtype="16" presetID="23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Class="exit" nodeType="click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4" dur="800" fill="hold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00"/>
                            </p:stCondLst>
                            <p:childTnLst>
                              <p:par>
                                <p:cTn id="157" presetClass="exit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8" dur="800" fill="hold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00"/>
                            </p:stCondLst>
                            <p:childTnLst>
                              <p:par>
                                <p:cTn id="161" presetClass="exit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2" dur="800" fill="hold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400"/>
                            </p:stCondLst>
                            <p:childTnLst>
                              <p:par>
                                <p:cTn id="165" presetClass="exit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6" dur="800" fill="hold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200"/>
                            </p:stCondLst>
                            <p:childTnLst>
                              <p:par>
                                <p:cTn id="169" presetClass="exit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0" dur="800" fill="hold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Class="exit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4" dur="800" fill="hold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800"/>
                            </p:stCondLst>
                            <p:childTnLst>
                              <p:par>
                                <p:cTn id="177" presetClass="exit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8" dur="800" fill="hold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600"/>
                            </p:stCondLst>
                            <p:childTnLst>
                              <p:par>
                                <p:cTn id="181" presetClass="exit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2" dur="800" fill="hold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400"/>
                            </p:stCondLst>
                            <p:childTnLst>
                              <p:par>
                                <p:cTn id="185" presetClass="exit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6" dur="800" fill="hold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200"/>
                            </p:stCondLst>
                            <p:childTnLst>
                              <p:par>
                                <p:cTn id="189" presetClass="exit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90" dur="800" fill="hold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8000"/>
                            </p:stCondLst>
                            <p:childTnLst>
                              <p:par>
                                <p:cTn id="193" presetClass="exit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94" dur="800" fill="hold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8800"/>
                            </p:stCondLst>
                            <p:childTnLst>
                              <p:par>
                                <p:cTn id="197" presetClass="exit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98" dur="800" fill="hold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9600"/>
                            </p:stCondLst>
                            <p:childTnLst>
                              <p:par>
                                <p:cTn id="201" presetClass="exit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2" dur="800" fill="hold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400"/>
                            </p:stCondLst>
                            <p:childTnLst>
                              <p:par>
                                <p:cTn id="205" presetClass="exit" nodeType="afterEffect" presetID="9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6" dur="800" fill="hold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1200"/>
                            </p:stCondLst>
                            <p:childTnLst>
                              <p:par>
                                <p:cTn id="209" presetClass="exit" nodeType="afterEffect" presetID="9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0" dur="800" fill="hold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3" presetClass="exit" nodeType="after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4" dur="800" fill="hold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2800"/>
                            </p:stCondLst>
                            <p:childTnLst>
                              <p:par>
                                <p:cTn id="217" presetClass="exit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8" dur="800" fill="hold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3600"/>
                            </p:stCondLst>
                            <p:childTnLst>
                              <p:par>
                                <p:cTn id="221" presetClass="exit" nodeType="afterEffect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2" dur="800" fill="hold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4400"/>
                            </p:stCondLst>
                            <p:childTnLst>
                              <p:par>
                                <p:cTn id="225" presetClass="exit" nodeType="afterEffect" presetID="9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6" dur="800" fill="hold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Class="entr" nodeType="clickEffect" presetSubtype="8" presetID="2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8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800"/>
                            </p:stCondLst>
                            <p:childTnLst>
                              <p:par>
                                <p:cTn id="235" presetClass="entr" nodeType="afterEffect" presetSubtype="16" presetID="23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799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799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599"/>
                            </p:stCondLst>
                            <p:childTnLst>
                              <p:par>
                                <p:cTn id="240" presetClass="entr" nodeType="afterEffect" presetSubtype="16" presetID="23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799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799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398"/>
                            </p:stCondLst>
                            <p:childTnLst>
                              <p:par>
                                <p:cTn id="245" presetClass="entr" nodeType="afterEffect" presetID="9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7" dur="8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Class="entr" nodeType="clickEffect" presetSubtype="8" presetID="22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1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2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Class="entr" nodeType="afterEffect" presetSubtype="16" presetID="23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5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Class="entr" nodeType="clickEffect" presetSubtype="0" presetID="1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Class="exit" nodeType="clickEffect" presetID="9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5" dur="1500" fill="hold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500"/>
                            </p:stCondLst>
                            <p:childTnLst>
                              <p:par>
                                <p:cTn id="268" presetClass="exit" nodeType="afterEffect" presetID="9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9" dur="1500" fill="hold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3000"/>
                            </p:stCondLst>
                            <p:childTnLst>
                              <p:par>
                                <p:cTn id="272" presetClass="exit" nodeType="afterEffect" presetID="9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3" dur="1500" fill="hold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500"/>
                            </p:stCondLst>
                            <p:childTnLst>
                              <p:par>
                                <p:cTn id="276" presetClass="entr" nodeType="afterEffect" presetSubtype="16" presetID="23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7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Class="entr" nodeType="clickEffect" presetSubtype="1" presetID="2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3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1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500"/>
                            </p:stCondLst>
                            <p:childTnLst>
                              <p:par>
                                <p:cTn id="287" presetClass="entr" nodeType="afterEffect" presetSubtype="1" presetID="2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8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3000"/>
                            </p:stCondLst>
                            <p:childTnLst>
                              <p:par>
                                <p:cTn id="292" presetClass="entr" nodeType="afterEffect" presetSubtype="1" presetID="2" grpId="6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3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4500"/>
                            </p:stCondLst>
                            <p:childTnLst>
                              <p:par>
                                <p:cTn id="297" presetClass="entr" nodeType="afterEffect" presetSubtype="1" presetID="2" grpId="6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8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6000"/>
                            </p:stCondLst>
                            <p:childTnLst>
                              <p:par>
                                <p:cTn id="302" presetClass="entr" nodeType="afterEffect" presetSubtype="1" presetID="2" grpId="6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3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7500"/>
                            </p:stCondLst>
                            <p:childTnLst>
                              <p:par>
                                <p:cTn id="307" presetClass="entr" nodeType="afterEffect" presetSubtype="1" presetID="2" grpId="6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8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0"/>
                            </p:stCondLst>
                            <p:childTnLst>
                              <p:par>
                                <p:cTn id="312" presetClass="entr" nodeType="afterEffect" presetSubtype="1" presetID="2" grpId="6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3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7" presetClass="entr" nodeType="afterEffect" presetSubtype="1" presetID="2" grpId="7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8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2" presetClass="entr" nodeType="afterEffect" presetSubtype="1" presetID="2" grpId="7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3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7" presetClass="entr" nodeType="afterEffect" presetSubtype="1" presetID="2" grpId="7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8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2" presetClass="entr" nodeType="afterEffect" presetSubtype="1" presetID="2" grpId="7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1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7" presetClass="entr" nodeType="afterEffect" presetSubtype="1" presetID="2" grpId="7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8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1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8000"/>
                            </p:stCondLst>
                            <p:childTnLst>
                              <p:par>
                                <p:cTn id="342" presetClass="entr" nodeType="afterEffect" presetSubtype="1" presetID="2" grpId="7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Class="entr" nodeType="clickEffect" presetID="9" grpId="7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9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0" dur="9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00"/>
                            </p:stCondLst>
                            <p:childTnLst>
                              <p:par>
                                <p:cTn id="352" presetClass="entr" nodeType="afterEffect" presetID="9" grpId="7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3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4" dur="9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800"/>
                            </p:stCondLst>
                            <p:childTnLst>
                              <p:par>
                                <p:cTn id="356" presetClass="entr" nodeType="afterEffect" presetID="9" grpId="7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7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8" dur="9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2700"/>
                            </p:stCondLst>
                            <p:childTnLst>
                              <p:par>
                                <p:cTn id="360" presetClass="entr" nodeType="afterEffect" presetID="9" grpId="7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1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2" dur="9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3600"/>
                            </p:stCondLst>
                            <p:childTnLst>
                              <p:par>
                                <p:cTn id="364" presetClass="entr" nodeType="afterEffect" presetID="9" grpId="8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5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6" dur="9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4500"/>
                            </p:stCondLst>
                            <p:childTnLst>
                              <p:par>
                                <p:cTn id="368" presetClass="entr" nodeType="afterEffect" presetID="9" grpId="8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9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0" dur="9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5400"/>
                            </p:stCondLst>
                            <p:childTnLst>
                              <p:par>
                                <p:cTn id="372" presetClass="entr" nodeType="afterEffect" presetID="9" grpId="8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3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4" dur="9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6300"/>
                            </p:stCondLst>
                            <p:childTnLst>
                              <p:par>
                                <p:cTn id="376" presetClass="entr" nodeType="afterEffect" presetID="9" grpId="8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7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8" dur="9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7200"/>
                            </p:stCondLst>
                            <p:childTnLst>
                              <p:par>
                                <p:cTn id="380" presetClass="entr" nodeType="afterEffect" presetID="9" grpId="8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1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2" dur="9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8100"/>
                            </p:stCondLst>
                            <p:childTnLst>
                              <p:par>
                                <p:cTn id="384" presetClass="entr" nodeType="afterEffect" presetID="9" grpId="8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5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6" dur="9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8" presetClass="entr" nodeType="afterEffect" presetID="9" grpId="8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9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0" dur="9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9900"/>
                            </p:stCondLst>
                            <p:childTnLst>
                              <p:par>
                                <p:cTn id="392" presetClass="entr" nodeType="afterEffect" presetID="9" grpId="8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3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4" dur="9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0800"/>
                            </p:stCondLst>
                            <p:childTnLst>
                              <p:par>
                                <p:cTn id="396" presetClass="entr" nodeType="afterEffect" presetID="9" grpId="8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7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8" dur="9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Class="entr" nodeType="clickEffect" presetID="9" grpId="8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2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3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Class="entr" nodeType="clickEffect" presetID="10" grpId="9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7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08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7" grpId="38"/>
      <p:bldP build="whole" bldLvl="1" animBg="1" rev="0" advAuto="0" spid="450" grpId="77"/>
      <p:bldP build="whole" bldLvl="1" animBg="1" rev="0" advAuto="0" spid="392" grpId="37"/>
      <p:bldP build="whole" bldLvl="1" animBg="1" rev="0" advAuto="0" spid="385" grpId="49"/>
      <p:bldP build="whole" bldLvl="1" animBg="1" rev="0" advAuto="0" spid="393" grpId="24"/>
      <p:bldP build="whole" bldLvl="1" animBg="1" rev="0" advAuto="0" spid="417" grpId="54"/>
      <p:bldP build="whole" bldLvl="1" animBg="1" rev="0" advAuto="0" spid="409" grpId="32"/>
      <p:bldP build="whole" bldLvl="1" animBg="1" rev="0" advAuto="0" spid="395" grpId="11"/>
      <p:bldP build="whole" bldLvl="1" animBg="1" rev="0" advAuto="0" spid="426" grpId="75"/>
      <p:bldP build="whole" bldLvl="1" animBg="1" rev="0" advAuto="0" spid="409" grpId="36"/>
      <p:bldP build="whole" bldLvl="1" animBg="1" rev="0" advAuto="0" spid="388" grpId="5"/>
      <p:bldP build="whole" bldLvl="1" animBg="1" rev="0" advAuto="0" spid="393" grpId="41"/>
      <p:bldP build="whole" bldLvl="1" animBg="1" rev="0" advAuto="0" spid="387" grpId="51"/>
      <p:bldP build="whole" bldLvl="1" animBg="1" rev="0" advAuto="0" spid="427" grpId="67"/>
      <p:bldP build="whole" bldLvl="1" animBg="1" rev="0" advAuto="0" spid="410" grpId="53"/>
      <p:bldP build="whole" bldLvl="1" animBg="1" rev="0" advAuto="0" spid="395" grpId="30"/>
      <p:bldP build="whole" bldLvl="1" animBg="1" rev="0" advAuto="0" spid="448" grpId="88"/>
      <p:bldP build="whole" bldLvl="1" animBg="1" rev="0" advAuto="0" spid="440" grpId="87"/>
      <p:bldP build="whole" bldLvl="1" animBg="1" rev="0" advAuto="0" spid="388" grpId="26"/>
      <p:bldP build="whole" bldLvl="1" animBg="1" rev="0" advAuto="0" spid="428" grpId="64"/>
      <p:bldP build="whole" bldLvl="1" animBg="1" rev="0" advAuto="0" spid="395" grpId="47"/>
      <p:bldP build="whole" bldLvl="1" animBg="1" rev="0" advAuto="0" spid="415" grpId="57"/>
      <p:bldP build="whole" bldLvl="1" animBg="1" rev="0" advAuto="0" spid="415" grpId="61"/>
      <p:bldP build="whole" bldLvl="1" animBg="1" rev="0" advAuto="0" spid="436" grpId="83"/>
      <p:bldP build="whole" bldLvl="1" animBg="1" rev="0" advAuto="0" spid="386" grpId="2"/>
      <p:bldP build="whole" bldLvl="1" animBg="1" rev="0" advAuto="0" spid="418" grpId="62"/>
      <p:bldP build="whole" bldLvl="1" animBg="1" rev="0" advAuto="0" spid="388" grpId="43"/>
      <p:bldP build="whole" bldLvl="1" animBg="1" rev="0" advAuto="0" spid="401" grpId="15"/>
      <p:bldP build="whole" bldLvl="1" animBg="1" rev="0" advAuto="0" spid="429" grpId="63"/>
      <p:bldP build="whole" bldLvl="1" animBg="1" rev="0" advAuto="0" spid="420" grpId="66"/>
      <p:bldP build="whole" bldLvl="1" animBg="1" rev="0" advAuto="0" spid="401" grpId="25"/>
      <p:bldP build="whole" bldLvl="1" animBg="1" rev="0" advAuto="0" spid="405" grpId="17"/>
      <p:bldP build="whole" bldLvl="1" animBg="1" rev="0" advAuto="0" spid="444" grpId="80"/>
      <p:bldP build="whole" bldLvl="1" animBg="1" rev="0" advAuto="0" spid="458" grpId="89"/>
      <p:bldP build="whole" bldLvl="1" animBg="1" rev="0" advAuto="0" spid="390" grpId="12"/>
      <p:bldP build="whole" bldLvl="1" animBg="1" rev="0" advAuto="0" spid="407" grpId="18"/>
      <p:bldP build="whole" bldLvl="1" animBg="1" rev="0" advAuto="0" spid="401" grpId="42"/>
      <p:bldP build="whole" bldLvl="1" animBg="1" rev="0" advAuto="0" spid="390" grpId="19"/>
      <p:bldP build="whole" bldLvl="1" animBg="1" rev="0" advAuto="0" spid="430" grpId="71"/>
      <p:bldP build="whole" bldLvl="1" animBg="1" rev="0" advAuto="0" spid="403" grpId="16"/>
      <p:bldP build="whole" bldLvl="1" animBg="1" rev="0" advAuto="0" spid="405" grpId="29"/>
      <p:bldP build="whole" bldLvl="1" animBg="1" rev="0" advAuto="0" spid="421" grpId="74"/>
      <p:bldP build="whole" bldLvl="1" animBg="1" rev="0" advAuto="0" spid="456" grpId="78"/>
      <p:bldP build="whole" bldLvl="1" animBg="1" rev="0" advAuto="0" spid="411" grpId="52"/>
      <p:bldP build="whole" bldLvl="1" animBg="1" rev="0" advAuto="0" spid="407" grpId="31"/>
      <p:bldP build="whole" bldLvl="1" animBg="1" rev="0" advAuto="0" spid="460" grpId="90"/>
      <p:bldP build="whole" bldLvl="1" animBg="1" rev="0" advAuto="0" spid="446" grpId="84"/>
      <p:bldP build="whole" bldLvl="1" animBg="1" rev="0" advAuto="0" spid="403" grpId="27"/>
      <p:bldP build="whole" bldLvl="1" animBg="1" rev="0" advAuto="0" spid="386" grpId="50"/>
      <p:bldP build="whole" bldLvl="1" animBg="1" rev="0" advAuto="0" spid="389" grpId="4"/>
      <p:bldP build="whole" bldLvl="1" animBg="1" rev="0" advAuto="0" spid="390" grpId="34"/>
      <p:bldP build="whole" bldLvl="1" animBg="1" rev="0" advAuto="0" spid="405" grpId="46"/>
      <p:bldP build="whole" bldLvl="1" animBg="1" rev="0" advAuto="0" spid="422" grpId="68"/>
      <p:bldP build="whole" bldLvl="1" animBg="1" rev="0" advAuto="0" spid="407" grpId="48"/>
      <p:bldP build="whole" bldLvl="1" animBg="1" rev="0" advAuto="0" spid="419" grpId="69"/>
      <p:bldP build="whole" bldLvl="1" animBg="1" rev="0" advAuto="0" spid="431" grpId="73"/>
      <p:bldP build="whole" bldLvl="1" animBg="1" rev="0" advAuto="0" spid="434" grpId="79"/>
      <p:bldP build="whole" bldLvl="1" animBg="1" rev="0" advAuto="0" spid="438" grpId="82"/>
      <p:bldP build="whole" bldLvl="1" animBg="1" rev="0" advAuto="0" spid="403" grpId="44"/>
      <p:bldP build="whole" bldLvl="1" animBg="1" rev="0" advAuto="0" spid="399" grpId="14"/>
      <p:bldP build="whole" bldLvl="1" animBg="1" rev="0" advAuto="0" spid="452" grpId="86"/>
      <p:bldP build="whole" bldLvl="1" animBg="1" rev="0" advAuto="0" spid="394" grpId="10"/>
      <p:bldP build="whole" bldLvl="1" animBg="1" rev="0" advAuto="0" spid="399" grpId="23"/>
      <p:bldP build="whole" bldLvl="1" animBg="1" rev="0" advAuto="0" spid="423" grpId="70"/>
      <p:bldP build="whole" bldLvl="1" animBg="1" rev="0" advAuto="0" spid="442" grpId="85"/>
      <p:bldP build="whole" bldLvl="1" animBg="1" rev="0" advAuto="0" spid="391" grpId="7"/>
      <p:bldP build="whole" bldLvl="1" animBg="1" rev="0" advAuto="0" spid="389" grpId="39"/>
      <p:bldP build="whole" bldLvl="1" animBg="1" rev="0" advAuto="0" spid="396" grpId="6"/>
      <p:bldP build="whole" bldLvl="1" animBg="1" rev="0" advAuto="0" spid="412" grpId="56"/>
      <p:bldP build="whole" bldLvl="1" animBg="1" rev="0" advAuto="0" spid="454" grpId="76"/>
      <p:bldP build="whole" bldLvl="1" animBg="1" rev="0" advAuto="0" spid="412" grpId="59"/>
      <p:bldP build="whole" bldLvl="1" animBg="1" rev="0" advAuto="0" spid="385" grpId="1"/>
      <p:bldP build="whole" bldLvl="1" animBg="1" rev="0" advAuto="0" spid="391" grpId="20"/>
      <p:bldP build="whole" bldLvl="1" animBg="1" rev="0" advAuto="0" spid="399" grpId="40"/>
      <p:bldP build="whole" bldLvl="1" animBg="1" rev="0" advAuto="0" spid="394" grpId="28"/>
      <p:bldP build="whole" bldLvl="1" animBg="1" rev="0" advAuto="0" spid="424" grpId="72"/>
      <p:bldP build="whole" bldLvl="1" animBg="1" rev="0" advAuto="0" spid="416" grpId="58"/>
      <p:bldP build="whole" bldLvl="1" animBg="1" rev="0" advAuto="0" spid="397" grpId="13"/>
      <p:bldP build="whole" bldLvl="1" animBg="1" rev="0" advAuto="0" spid="392" grpId="8"/>
      <p:bldP build="whole" bldLvl="1" animBg="1" rev="0" advAuto="0" spid="416" grpId="60"/>
      <p:bldP build="whole" bldLvl="1" animBg="1" rev="0" advAuto="0" spid="391" grpId="35"/>
      <p:bldP build="whole" bldLvl="1" animBg="1" rev="0" advAuto="0" spid="413" grpId="55"/>
      <p:bldP build="whole" bldLvl="1" animBg="1" rev="0" advAuto="0" spid="387" grpId="3"/>
      <p:bldP build="whole" bldLvl="1" animBg="1" rev="0" advAuto="0" spid="396" grpId="33"/>
      <p:bldP build="whole" bldLvl="1" animBg="1" rev="0" advAuto="0" spid="394" grpId="45"/>
      <p:bldP build="whole" bldLvl="1" animBg="1" rev="0" advAuto="0" spid="397" grpId="22"/>
      <p:bldP build="whole" bldLvl="1" animBg="1" rev="0" advAuto="0" spid="432" grpId="81"/>
      <p:bldP build="whole" bldLvl="1" animBg="1" rev="0" advAuto="0" spid="425" grpId="65"/>
      <p:bldP build="whole" bldLvl="1" animBg="1" rev="0" advAuto="0" spid="392" grpId="21"/>
      <p:bldP build="whole" bldLvl="1" animBg="1" rev="0" advAuto="0" spid="393" grpId="9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小筆記心得</a:t>
            </a:r>
          </a:p>
        </p:txBody>
      </p:sp>
      <p:sp>
        <p:nvSpPr>
          <p:cNvPr id="463" name="Shape 4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上傳一次要 100M 的流量，其實只要修改寫法可以壓到 3M 流量，如果再進一步的修改可以修改到 2M。</a:t>
            </a:r>
          </a:p>
        </p:txBody>
      </p:sp>
      <p:sp>
        <p:nvSpPr>
          <p:cNvPr id="464" name="Shape 464"/>
          <p:cNvSpPr/>
          <p:nvPr/>
        </p:nvSpPr>
        <p:spPr>
          <a:xfrm>
            <a:off x="673100" y="38735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pPr>
            <a:r>
              <a:t>假設流量 1M 算 5塊錢，100M 每小時 3次的話，</a:t>
            </a:r>
            <a:r>
              <a:rPr>
                <a:solidFill>
                  <a:srgbClr val="FF2600"/>
                </a:solidFill>
              </a:rPr>
              <a:t>每天則需要 3萬6</a:t>
            </a:r>
            <a:r>
              <a:t>；那 3M 每小時三次，</a:t>
            </a:r>
            <a:r>
              <a:rPr>
                <a:solidFill>
                  <a:srgbClr val="FF2600"/>
                </a:solidFill>
              </a:rPr>
              <a:t>每天則是 1080元</a:t>
            </a:r>
            <a:r>
              <a:t>！！</a:t>
            </a:r>
          </a:p>
        </p:txBody>
      </p:sp>
      <p:sp>
        <p:nvSpPr>
          <p:cNvPr id="465" name="Shape 465"/>
          <p:cNvSpPr/>
          <p:nvPr/>
        </p:nvSpPr>
        <p:spPr>
          <a:xfrm>
            <a:off x="673100" y="5401733"/>
            <a:ext cx="11658600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每天替公司省下的錢可是很可觀的！ 🍵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3" grpId="1"/>
      <p:bldP build="whole" bldLvl="1" animBg="1" rev="0" advAuto="0" spid="464" grpId="2"/>
      <p:bldP build="whole" bldLvl="1" animBg="1" rev="0" advAuto="0" spid="465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LocalStorage 應用</a:t>
            </a:r>
          </a:p>
        </p:txBody>
      </p:sp>
      <p:sp>
        <p:nvSpPr>
          <p:cNvPr id="468" name="Shape 468"/>
          <p:cNvSpPr/>
          <p:nvPr>
            <p:ph type="body" sz="quarter" idx="1"/>
          </p:nvPr>
        </p:nvSpPr>
        <p:spPr>
          <a:xfrm>
            <a:off x="673100" y="2387600"/>
            <a:ext cx="11658600" cy="749300"/>
          </a:xfrm>
          <a:prstGeom prst="rect">
            <a:avLst/>
          </a:prstGeom>
        </p:spPr>
        <p:txBody>
          <a:bodyPr/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一定要有兩個 Function，寫入、讀出</a:t>
            </a:r>
          </a:p>
        </p:txBody>
      </p:sp>
      <p:pic>
        <p:nvPicPr>
          <p:cNvPr id="469" name="螢幕快照 2016-08-20 下午5.14.34 拷貝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3556000"/>
            <a:ext cx="11684000" cy="464180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70" name="螢幕快照 2016-08-20 下午5.14.34 拷貝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0" y="3556000"/>
            <a:ext cx="11684000" cy="464180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0" grpId="3"/>
      <p:bldP build="whole" bldLvl="1" animBg="1" rev="0" advAuto="0" spid="468" grpId="1"/>
      <p:bldP build="whole" bldLvl="1" animBg="1" rev="0" advAuto="0" spid="469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LocalStorage 應用</a:t>
            </a:r>
          </a:p>
        </p:txBody>
      </p:sp>
      <p:sp>
        <p:nvSpPr>
          <p:cNvPr id="473" name="Shape 473"/>
          <p:cNvSpPr/>
          <p:nvPr>
            <p:ph type="body" sz="quarter" idx="1"/>
          </p:nvPr>
        </p:nvSpPr>
        <p:spPr>
          <a:xfrm>
            <a:off x="673100" y="2387600"/>
            <a:ext cx="11658600" cy="749300"/>
          </a:xfrm>
          <a:prstGeom prst="rect">
            <a:avLst/>
          </a:prstGeom>
        </p:spPr>
        <p:txBody>
          <a:bodyPr/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瀏覽過的鄉鎮紀錄（ex. 增、減)</a:t>
            </a:r>
          </a:p>
        </p:txBody>
      </p:sp>
      <p:pic>
        <p:nvPicPr>
          <p:cNvPr id="474" name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0" y="1397463"/>
            <a:ext cx="7175500" cy="803548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75" name="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4000" y="1397462"/>
            <a:ext cx="7175500" cy="803548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76" name="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4000" y="1397000"/>
            <a:ext cx="7175500" cy="803548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77" name="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94000" y="1397000"/>
            <a:ext cx="7175500" cy="803548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78" name="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94000" y="1397000"/>
            <a:ext cx="7175500" cy="803548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79" name="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94000" y="1397000"/>
            <a:ext cx="7175500" cy="803548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80" name="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6000" y="2219787"/>
            <a:ext cx="8178394" cy="18655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81" name="8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0509" y="4394067"/>
            <a:ext cx="6934201" cy="3200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82" name="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16000" y="2207087"/>
            <a:ext cx="8102194" cy="27762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83" name="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20233" y="5392142"/>
            <a:ext cx="6248401" cy="2921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84" name="11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16000" y="2307555"/>
            <a:ext cx="8063311" cy="21105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85" name="1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14544" y="5177234"/>
            <a:ext cx="5308601" cy="2997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86" name="13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980347" y="3303209"/>
            <a:ext cx="11325571" cy="39281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500" fill="hold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33" dur="1500" fill="hold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Class="exit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37" dur="1500" fill="hold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Class="exit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41" dur="1500" fill="hold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Class="exit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45" dur="1500" fill="hold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Class="exit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49" dur="1500" fill="hold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path" nodeType="click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05078 0.000000" origin="layout" pathEditMode="relative">
                                      <p:cBhvr>
                                        <p:cTn id="54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ntr" nodeType="afterEffect" presetSubtype="8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mph" nodeType="withEffect" presetID="9" grpId="1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63" dur="indefinite" fill="hold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8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xit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3" dur="1500" fill="hold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Class="exit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7" dur="1500" fill="hold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Class="entr" nodeType="afterEffect" presetSubtype="8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clickEffect" presetSubtype="8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xit" nodeType="click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3" dur="1500" fill="hold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Class="exit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7" dur="1500" fill="hold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Class="entr" nodeType="afterEffect" presetSubtype="8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Subtype="8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xit" nodeType="click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3" dur="1500" fill="hold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Class="exit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7" dur="1500" fill="hold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Class="entr" nodeType="afterEffect" presetSubtype="16" presetID="23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9" grpId="7"/>
      <p:bldP build="whole" bldLvl="1" animBg="1" rev="0" advAuto="0" spid="475" grpId="3"/>
      <p:bldP build="whole" bldLvl="1" animBg="1" rev="0" advAuto="0" spid="484" grpId="23"/>
      <p:bldP build="whole" bldLvl="1" animBg="1" rev="0" advAuto="0" spid="484" grpId="25"/>
      <p:bldP build="whole" bldLvl="1" animBg="1" rev="0" advAuto="0" spid="478" grpId="6"/>
      <p:bldP build="whole" bldLvl="1" animBg="1" rev="0" advAuto="0" spid="479" grpId="15"/>
      <p:bldP build="whole" bldLvl="1" animBg="1" rev="0" advAuto="0" spid="475" grpId="10"/>
      <p:bldP build="whole" bldLvl="1" animBg="1" rev="0" advAuto="0" spid="473" grpId="1"/>
      <p:bldP build="whole" bldLvl="1" animBg="1" rev="0" advAuto="0" spid="478" grpId="12"/>
      <p:bldP build="whole" bldLvl="1" animBg="1" rev="0" advAuto="0" spid="477" grpId="5"/>
      <p:bldP build="whole" bldLvl="1" animBg="1" rev="0" advAuto="0" spid="485" grpId="24"/>
      <p:bldP build="whole" bldLvl="1" animBg="1" rev="0" advAuto="0" spid="481" grpId="16"/>
      <p:bldP build="whole" bldLvl="1" animBg="1" rev="0" advAuto="0" spid="477" grpId="8"/>
      <p:bldP build="whole" bldLvl="1" animBg="1" rev="0" advAuto="0" spid="481" grpId="18"/>
      <p:bldP build="whole" bldLvl="1" animBg="1" rev="0" advAuto="0" spid="474" grpId="2"/>
      <p:bldP build="whole" bldLvl="1" animBg="1" rev="0" advAuto="0" spid="485" grpId="26"/>
      <p:bldP build="whole" bldLvl="1" animBg="1" rev="0" advAuto="0" spid="486" grpId="27"/>
      <p:bldP build="whole" bldLvl="1" animBg="1" rev="0" advAuto="0" spid="476" grpId="4"/>
      <p:bldP build="whole" bldLvl="1" animBg="1" rev="0" advAuto="0" spid="482" grpId="19"/>
      <p:bldP build="whole" bldLvl="1" animBg="1" rev="0" advAuto="0" spid="480" grpId="14"/>
      <p:bldP build="whole" bldLvl="1" animBg="1" rev="0" advAuto="0" spid="480" grpId="17"/>
      <p:bldP build="whole" bldLvl="1" animBg="1" rev="0" advAuto="0" spid="482" grpId="21"/>
      <p:bldP build="whole" bldLvl="1" animBg="1" rev="0" advAuto="0" spid="476" grpId="9"/>
      <p:bldP build="whole" bldLvl="1" animBg="1" rev="0" advAuto="0" spid="474" grpId="11"/>
      <p:bldP build="whole" bldLvl="1" animBg="1" rev="0" advAuto="0" spid="483" grpId="20"/>
      <p:bldP build="whole" bldLvl="1" animBg="1" rev="0" advAuto="0" spid="483" grpId="2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螢幕快照 2016-08-25 下午6.50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8056" y="6271313"/>
            <a:ext cx="9712888" cy="28843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簡介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xfrm>
            <a:off x="673100" y="2413000"/>
            <a:ext cx="11658600" cy="6451600"/>
          </a:xfrm>
          <a:prstGeom prst="rect">
            <a:avLst/>
          </a:prstGeom>
        </p:spPr>
        <p:txBody>
          <a:bodyPr/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吳政賢(OA Wu)</a:t>
            </a:r>
          </a:p>
        </p:txBody>
      </p:sp>
      <p:pic>
        <p:nvPicPr>
          <p:cNvPr id="165" name="13112953_1301234786556527_5094798318877121663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2002" y="2312342"/>
            <a:ext cx="5128916" cy="51289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66" name="Shape 166"/>
          <p:cNvSpPr/>
          <p:nvPr/>
        </p:nvSpPr>
        <p:spPr>
          <a:xfrm>
            <a:off x="673100" y="3302000"/>
            <a:ext cx="11658601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 u="sng">
                <a:latin typeface="Yuanti TC"/>
                <a:ea typeface="Yuanti TC"/>
                <a:cs typeface="Yuanti TC"/>
                <a:sym typeface="Yuanti TC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http://www.ioa.tw/</a:t>
            </a:r>
          </a:p>
        </p:txBody>
      </p:sp>
      <p:sp>
        <p:nvSpPr>
          <p:cNvPr id="167" name="Shape 167"/>
          <p:cNvSpPr/>
          <p:nvPr/>
        </p:nvSpPr>
        <p:spPr>
          <a:xfrm>
            <a:off x="673100" y="41910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 u="sng">
                <a:latin typeface="Yuanti TC"/>
                <a:ea typeface="Yuanti TC"/>
                <a:cs typeface="Yuanti TC"/>
                <a:sym typeface="Yuanti TC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https://github.com/comdan66</a:t>
            </a:r>
          </a:p>
        </p:txBody>
      </p:sp>
      <p:sp>
        <p:nvSpPr>
          <p:cNvPr id="168" name="Shape 168"/>
          <p:cNvSpPr/>
          <p:nvPr/>
        </p:nvSpPr>
        <p:spPr>
          <a:xfrm>
            <a:off x="673100" y="50800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pPr>
            <a:r>
              <a:t>PHP、JavaScript、Html、CSS</a:t>
            </a:r>
            <a:br/>
            <a:r>
              <a:t>、C、Java、iOS…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mph" nodeType="with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7" dur="indefinite" fill="hold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5"/>
      <p:bldP build="whole" bldLvl="1" animBg="1" rev="0" advAuto="0" spid="165" grpId="4"/>
      <p:bldP build="whole" bldLvl="1" animBg="1" rev="0" advAuto="0" spid="164" grpId="1"/>
      <p:bldP build="whole" bldLvl="1" animBg="1" rev="0" advAuto="0" spid="162" grpId="2"/>
      <p:bldP build="whole" bldLvl="1" animBg="1" rev="0" advAuto="0" spid="167" grpId="6"/>
      <p:bldP build="whole" bldLvl="1" animBg="1" rev="0" advAuto="0" spid="168" grpId="7"/>
      <p:bldP build="whole" bldLvl="1" animBg="1" rev="0" advAuto="0" spid="166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此架構最高紀錄</a:t>
            </a:r>
          </a:p>
        </p:txBody>
      </p:sp>
      <p:pic>
        <p:nvPicPr>
          <p:cNvPr id="489" name="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620" y="1936654"/>
            <a:ext cx="11021867" cy="7114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天氣地圖 - </a:t>
            </a:r>
            <a:r>
              <a:rPr u="sng">
                <a:hlinkClick r:id="rId2" invalidUrl="" action="" tgtFrame="" tooltip="" history="1" highlightClick="0" endSnd="0"/>
              </a:rPr>
              <a:t>http://works.ioa.tw/weather/</a:t>
            </a:r>
          </a:p>
        </p:txBody>
      </p:sp>
      <p:sp>
        <p:nvSpPr>
          <p:cNvPr id="492" name="Shape 492"/>
          <p:cNvSpPr/>
          <p:nvPr/>
        </p:nvSpPr>
        <p:spPr>
          <a:xfrm>
            <a:off x="673100" y="3395133"/>
            <a:ext cx="11658600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pPr>
            <a:r>
              <a:t>台北 • 藝文活動 - </a:t>
            </a:r>
            <a:r>
              <a:rPr u="sng">
                <a:hlinkClick r:id="rId3" invalidUrl="" action="" tgtFrame="" tooltip="" history="1" highlightClick="0" endSnd="0"/>
              </a:rPr>
              <a:t>http://works.ioa.tw/taipei_activities/</a:t>
            </a:r>
          </a:p>
        </p:txBody>
      </p:sp>
      <p:sp>
        <p:nvSpPr>
          <p:cNvPr id="493" name="Shape 493"/>
          <p:cNvSpPr/>
          <p:nvPr/>
        </p:nvSpPr>
        <p:spPr>
          <a:xfrm>
            <a:off x="673100" y="4360333"/>
            <a:ext cx="11658600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pPr>
            <a:r>
              <a:t>個人網站 - </a:t>
            </a:r>
            <a:r>
              <a:rPr u="sng">
                <a:hlinkClick r:id="rId4" invalidUrl="" action="" tgtFrame="" tooltip="" history="1" highlightClick="0" endSnd="0"/>
              </a:rPr>
              <a:t>http://www.ioa.tw/</a:t>
            </a:r>
          </a:p>
        </p:txBody>
      </p:sp>
      <p:sp>
        <p:nvSpPr>
          <p:cNvPr id="494" name="Shape 4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此架構作品</a:t>
            </a:r>
          </a:p>
        </p:txBody>
      </p:sp>
      <p:sp>
        <p:nvSpPr>
          <p:cNvPr id="495" name="Shape 495"/>
          <p:cNvSpPr/>
          <p:nvPr/>
        </p:nvSpPr>
        <p:spPr>
          <a:xfrm>
            <a:off x="673100" y="52451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pPr>
            <a:r>
              <a:t>2016 北港迎媽祖(GPS 定位) - </a:t>
            </a:r>
            <a:r>
              <a:rPr u="sng">
                <a:hlinkClick r:id="rId5" invalidUrl="" action="" tgtFrame="" tooltip="" history="1" highlightClick="0" endSnd="0"/>
              </a:rPr>
              <a:t>http://www.ioa.tw/mazu.html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2" grpId="2"/>
      <p:bldP build="whole" bldLvl="1" animBg="1" rev="0" advAuto="0" spid="493" grpId="3"/>
      <p:bldP build="whole" bldLvl="1" animBg="1" rev="0" advAuto="0" spid="491" grpId="1"/>
      <p:bldP build="whole" bldLvl="1" animBg="1" rev="0" advAuto="0" spid="495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673100" y="4360333"/>
            <a:ext cx="11658600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Google Maps JavaScript API，可做的事很多！</a:t>
            </a:r>
          </a:p>
        </p:txBody>
      </p:sp>
      <p:sp>
        <p:nvSpPr>
          <p:cNvPr id="498" name="Shape 4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小總結</a:t>
            </a:r>
          </a:p>
        </p:txBody>
      </p:sp>
      <p:sp>
        <p:nvSpPr>
          <p:cNvPr id="499" name="Shape 4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減低 Amazon EC2、MySQL的負擔與空間，只要管理好排程，即可。</a:t>
            </a:r>
          </a:p>
        </p:txBody>
      </p:sp>
      <p:sp>
        <p:nvSpPr>
          <p:cNvPr id="500" name="Shape 500"/>
          <p:cNvSpPr/>
          <p:nvPr/>
        </p:nvSpPr>
        <p:spPr>
          <a:xfrm>
            <a:off x="673100" y="3395133"/>
            <a:ext cx="11658600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Amazon S3 空間大、價錢低，還可以做 CDN，加強速度與減低價錢。</a:t>
            </a:r>
          </a:p>
        </p:txBody>
      </p:sp>
      <p:sp>
        <p:nvSpPr>
          <p:cNvPr id="501" name="Shape 501"/>
          <p:cNvSpPr/>
          <p:nvPr/>
        </p:nvSpPr>
        <p:spPr>
          <a:xfrm>
            <a:off x="673100" y="52451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善用前端功能，分擔後端資源，次重要的功能，可以用次方式解決。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9" grpId="1"/>
      <p:bldP build="whole" bldLvl="1" animBg="1" rev="0" advAuto="0" spid="501" grpId="4"/>
      <p:bldP build="whole" bldLvl="1" animBg="1" rev="0" advAuto="0" spid="500" grpId="2"/>
      <p:bldP build="whole" bldLvl="1" animBg="1" rev="0" advAuto="0" spid="497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1875366" y="3924300"/>
            <a:ext cx="11658601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pc="62" sz="31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問答時間～</a:t>
            </a:r>
          </a:p>
        </p:txBody>
      </p:sp>
      <p:sp>
        <p:nvSpPr>
          <p:cNvPr id="504" name="Shape 5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Ｑ</a:t>
            </a:r>
            <a:r>
              <a:rPr spc="100" sz="5000"/>
              <a:t>&amp;</a:t>
            </a:r>
            <a:r>
              <a:t>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3" grpId="2"/>
      <p:bldP build="whole" bldLvl="1" animBg="1" rev="0" advAuto="0" spid="50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目錄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xfrm>
            <a:off x="673100" y="2540000"/>
            <a:ext cx="11658600" cy="6451600"/>
          </a:xfrm>
          <a:prstGeom prst="rect">
            <a:avLst/>
          </a:prstGeom>
        </p:spPr>
        <p:txBody>
          <a:bodyPr/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實作起因</a:t>
            </a:r>
          </a:p>
        </p:txBody>
      </p:sp>
      <p:sp>
        <p:nvSpPr>
          <p:cNvPr id="172" name="Shape 172"/>
          <p:cNvSpPr/>
          <p:nvPr/>
        </p:nvSpPr>
        <p:spPr>
          <a:xfrm>
            <a:off x="673100" y="35560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Amazon EC2、S3 架構、優點說明</a:t>
            </a:r>
          </a:p>
        </p:txBody>
      </p:sp>
      <p:sp>
        <p:nvSpPr>
          <p:cNvPr id="173" name="Shape 173"/>
          <p:cNvSpPr/>
          <p:nvPr/>
        </p:nvSpPr>
        <p:spPr>
          <a:xfrm>
            <a:off x="673100" y="4572000"/>
            <a:ext cx="11658601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Google Maps JavaScript API</a:t>
            </a:r>
          </a:p>
        </p:txBody>
      </p:sp>
      <p:sp>
        <p:nvSpPr>
          <p:cNvPr id="174" name="Shape 174"/>
          <p:cNvSpPr/>
          <p:nvPr/>
        </p:nvSpPr>
        <p:spPr>
          <a:xfrm>
            <a:off x="673100" y="5588000"/>
            <a:ext cx="11658601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LocalStorage 前後端應用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2"/>
      <p:bldP build="whole" bldLvl="1" animBg="1" rev="0" advAuto="0" spid="171" grpId="1"/>
      <p:bldP build="whole" bldLvl="1" animBg="1" rev="0" advAuto="0" spid="174" grpId="4"/>
      <p:bldP build="whole" bldLvl="1" animBg="1" rev="0" advAuto="0" spid="173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螢幕快照 2016-07-29 下午3.05.27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50" t="319" r="650" b="12177"/>
          <a:stretch>
            <a:fillRect/>
          </a:stretch>
        </p:blipFill>
        <p:spPr>
          <a:xfrm>
            <a:off x="6191619" y="1082886"/>
            <a:ext cx="5880101" cy="7747001"/>
          </a:xfrm>
          <a:prstGeom prst="rect">
            <a:avLst/>
          </a:prstGeom>
        </p:spPr>
      </p:pic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發現新大陸</a:t>
            </a:r>
          </a:p>
        </p:txBody>
      </p:sp>
      <p:sp>
        <p:nvSpPr>
          <p:cNvPr id="178" name="Shape 178"/>
          <p:cNvSpPr/>
          <p:nvPr/>
        </p:nvSpPr>
        <p:spPr>
          <a:xfrm>
            <a:off x="772617" y="4497916"/>
            <a:ext cx="293007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26571" indent="-326571" algn="l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800">
                <a:latin typeface="Yuanti TC"/>
                <a:ea typeface="Yuanti TC"/>
                <a:cs typeface="Yuanti TC"/>
                <a:sym typeface="Yuanti TC"/>
              </a:defRPr>
            </a:pPr>
            <a:r>
              <a:t>手機版網頁</a:t>
            </a:r>
          </a:p>
          <a:p>
            <a:pPr marL="326571" indent="-326571" algn="l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800">
                <a:latin typeface="Yuanti TC"/>
                <a:ea typeface="Yuanti TC"/>
                <a:cs typeface="Yuanti TC"/>
                <a:sym typeface="Yuanti TC"/>
              </a:defRPr>
            </a:pPr>
            <a:r>
              <a:t>原始碼中有蹊蹺</a:t>
            </a:r>
          </a:p>
        </p:txBody>
      </p:sp>
      <p:sp>
        <p:nvSpPr>
          <p:cNvPr id="179" name="Shape 179"/>
          <p:cNvSpPr/>
          <p:nvPr/>
        </p:nvSpPr>
        <p:spPr>
          <a:xfrm>
            <a:off x="703850" y="6350000"/>
            <a:ext cx="3909366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u="sng">
                <a:latin typeface="Yuanti TC"/>
                <a:ea typeface="Yuanti TC"/>
                <a:cs typeface="Yuanti TC"/>
                <a:sym typeface="Yuanti TC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http://www.cwb.gov.tw/m/</a:t>
            </a:r>
          </a:p>
        </p:txBody>
      </p:sp>
      <p:sp>
        <p:nvSpPr>
          <p:cNvPr id="180" name="Shape 180"/>
          <p:cNvSpPr/>
          <p:nvPr/>
        </p:nvSpPr>
        <p:spPr>
          <a:xfrm>
            <a:off x="698499" y="6985000"/>
            <a:ext cx="4129737" cy="523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u="sng">
                <a:latin typeface="Yuanti TC"/>
                <a:ea typeface="Yuanti TC"/>
                <a:cs typeface="Yuanti TC"/>
                <a:sym typeface="Yuanti TC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http://www.cwb....2Townid.js</a:t>
            </a:r>
          </a:p>
        </p:txBody>
      </p:sp>
      <p:sp>
        <p:nvSpPr>
          <p:cNvPr id="181" name="Shape 181"/>
          <p:cNvSpPr/>
          <p:nvPr/>
        </p:nvSpPr>
        <p:spPr>
          <a:xfrm>
            <a:off x="698500" y="7620000"/>
            <a:ext cx="3834689" cy="523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u="sng">
                <a:latin typeface="Yuanti TC"/>
                <a:ea typeface="Yuanti TC"/>
                <a:cs typeface="Yuanti TC"/>
                <a:sym typeface="Yuanti TC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http://www.cwb...js/GPS.js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50"/>
                            </p:stCondLst>
                            <p:childTnLst>
                              <p:par>
                                <p:cTn id="24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3"/>
      <p:bldP build="whole" bldLvl="1" animBg="1" rev="0" advAuto="0" spid="181" grpId="6"/>
      <p:bldP build="whole" bldLvl="1" animBg="1" rev="0" advAuto="0" spid="176" grpId="2"/>
      <p:bldP build="whole" bldLvl="1" animBg="1" rev="0" advAuto="0" spid="179" grpId="4"/>
      <p:bldP build="whole" bldLvl="1" animBg="1" rev="0" advAuto="0" spid="177" grpId="1"/>
      <p:bldP build="whole" bldLvl="1" animBg="1" rev="0" advAuto="0" spid="180" grpId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螢幕快照 2016-07-29 下午3.32.0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55" t="0" r="20385" b="0"/>
          <a:stretch>
            <a:fillRect/>
          </a:stretch>
        </p:blipFill>
        <p:spPr>
          <a:xfrm>
            <a:off x="6163667" y="2319734"/>
            <a:ext cx="5960599" cy="6587358"/>
          </a:xfrm>
          <a:prstGeom prst="rect">
            <a:avLst/>
          </a:prstGeom>
        </p:spPr>
      </p:pic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原架構</a:t>
            </a:r>
          </a:p>
        </p:txBody>
      </p:sp>
      <p:sp>
        <p:nvSpPr>
          <p:cNvPr id="185" name="Shape 18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5428" indent="-435428">
              <a:buClrTx/>
              <a:buSzPct val="100000"/>
              <a:buAutoNum type="arabicPeriod" startAt="1"/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爬蟲</a:t>
            </a:r>
          </a:p>
          <a:p>
            <a:pPr marL="435428" indent="-435428">
              <a:buClrTx/>
              <a:buSzPct val="100000"/>
              <a:buAutoNum type="arabicPeriod" startAt="1"/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存入資料庫</a:t>
            </a:r>
          </a:p>
          <a:p>
            <a:pPr marL="435428" indent="-435428">
              <a:buClrTx/>
              <a:buSzPct val="100000"/>
              <a:buAutoNum type="arabicPeriod" startAt="1"/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吐出 API</a:t>
            </a:r>
          </a:p>
          <a:p>
            <a:pPr marL="435428" indent="-435428">
              <a:buClrTx/>
              <a:buSzPct val="100000"/>
              <a:buAutoNum type="arabicPeriod" startAt="1"/>
              <a:defRPr>
                <a:latin typeface="Yuanti TC"/>
                <a:ea typeface="Yuanti TC"/>
                <a:cs typeface="Yuanti TC"/>
                <a:sym typeface="Yuanti TC"/>
              </a:defRPr>
            </a:pPr>
            <a:r>
              <a:t>針對 API 吐出快取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1"/>
      <p:bldP build="whole" bldLvl="1" animBg="1" rev="0" advAuto="0" spid="18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755" y="1263980"/>
            <a:ext cx="2793670" cy="27936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9877" y="1793247"/>
            <a:ext cx="2778973" cy="31326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488" y="2734898"/>
            <a:ext cx="2793670" cy="27936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圖解 - 原架構</a:t>
            </a:r>
          </a:p>
        </p:txBody>
      </p:sp>
      <p:pic>
        <p:nvPicPr>
          <p:cNvPr id="19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54771" y="2740471"/>
            <a:ext cx="2418458" cy="24184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92" name="Shape 192"/>
          <p:cNvSpPr/>
          <p:nvPr/>
        </p:nvSpPr>
        <p:spPr>
          <a:xfrm>
            <a:off x="3235824" y="4379383"/>
            <a:ext cx="189341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Amazon EC2</a:t>
            </a:r>
          </a:p>
        </p:txBody>
      </p:sp>
      <p:pic>
        <p:nvPicPr>
          <p:cNvPr id="19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7169" y="2324149"/>
            <a:ext cx="3251201" cy="325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94" name="Shape 194"/>
          <p:cNvSpPr/>
          <p:nvPr/>
        </p:nvSpPr>
        <p:spPr>
          <a:xfrm>
            <a:off x="9268552" y="5349924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氣象局資料</a:t>
            </a:r>
          </a:p>
        </p:txBody>
      </p:sp>
      <p:pic>
        <p:nvPicPr>
          <p:cNvPr id="195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81017" y="3520178"/>
            <a:ext cx="3097201" cy="311994"/>
          </a:xfrm>
          <a:prstGeom prst="rect">
            <a:avLst/>
          </a:prstGeom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60534" y="6259876"/>
            <a:ext cx="2244098" cy="22440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98" name="Shape 198"/>
          <p:cNvSpPr/>
          <p:nvPr/>
        </p:nvSpPr>
        <p:spPr>
          <a:xfrm>
            <a:off x="3120964" y="8511116"/>
            <a:ext cx="2123238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MySQL 資料庫</a:t>
            </a:r>
          </a:p>
        </p:txBody>
      </p:sp>
      <p:sp>
        <p:nvSpPr>
          <p:cNvPr id="199" name="Shape 199"/>
          <p:cNvSpPr/>
          <p:nvPr/>
        </p:nvSpPr>
        <p:spPr>
          <a:xfrm>
            <a:off x="5633698" y="3058583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固定時間排程</a:t>
            </a:r>
          </a:p>
        </p:txBody>
      </p:sp>
      <p:pic>
        <p:nvPicPr>
          <p:cNvPr id="200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5320190" y="3738670"/>
            <a:ext cx="2936335" cy="311994"/>
          </a:xfrm>
          <a:prstGeom prst="rect">
            <a:avLst/>
          </a:prstGeom>
        </p:spPr>
      </p:pic>
      <p:sp>
        <p:nvSpPr>
          <p:cNvPr id="202" name="Shape 202"/>
          <p:cNvSpPr/>
          <p:nvPr/>
        </p:nvSpPr>
        <p:spPr>
          <a:xfrm>
            <a:off x="5633698" y="3934883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取得最新資料</a:t>
            </a:r>
          </a:p>
        </p:txBody>
      </p:sp>
      <p:pic>
        <p:nvPicPr>
          <p:cNvPr id="203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5400000">
            <a:off x="3465385" y="5279261"/>
            <a:ext cx="1434395" cy="311993"/>
          </a:xfrm>
          <a:prstGeom prst="rect">
            <a:avLst/>
          </a:prstGeom>
        </p:spPr>
      </p:pic>
      <p:sp>
        <p:nvSpPr>
          <p:cNvPr id="205" name="Shape 205"/>
          <p:cNvSpPr/>
          <p:nvPr/>
        </p:nvSpPr>
        <p:spPr>
          <a:xfrm>
            <a:off x="4463591" y="5154277"/>
            <a:ext cx="3467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資料格式化，存入資料庫</a:t>
            </a:r>
          </a:p>
        </p:txBody>
      </p:sp>
      <p:pic>
        <p:nvPicPr>
          <p:cNvPr id="2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621" y="3649298"/>
            <a:ext cx="2793671" cy="27936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07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299102">
            <a:off x="3137365" y="2885381"/>
            <a:ext cx="4291477" cy="311994"/>
          </a:xfrm>
          <a:prstGeom prst="rect">
            <a:avLst/>
          </a:prstGeom>
        </p:spPr>
      </p:pic>
      <p:pic>
        <p:nvPicPr>
          <p:cNvPr id="209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91707" y="4744184"/>
            <a:ext cx="3097202" cy="311993"/>
          </a:xfrm>
          <a:prstGeom prst="rect">
            <a:avLst/>
          </a:prstGeom>
        </p:spPr>
      </p:pic>
      <p:sp>
        <p:nvSpPr>
          <p:cNvPr id="211" name="Shape 211"/>
          <p:cNvSpPr/>
          <p:nvPr/>
        </p:nvSpPr>
        <p:spPr>
          <a:xfrm>
            <a:off x="4653161" y="4921250"/>
            <a:ext cx="122621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呼叫 API</a:t>
            </a:r>
          </a:p>
        </p:txBody>
      </p:sp>
      <p:pic>
        <p:nvPicPr>
          <p:cNvPr id="243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351231" y="5788890"/>
            <a:ext cx="1357169" cy="1553336"/>
          </a:xfrm>
          <a:prstGeom prst="rect">
            <a:avLst/>
          </a:prstGeom>
        </p:spPr>
      </p:pic>
      <p:sp>
        <p:nvSpPr>
          <p:cNvPr id="213" name="Shape 213"/>
          <p:cNvSpPr/>
          <p:nvPr/>
        </p:nvSpPr>
        <p:spPr>
          <a:xfrm>
            <a:off x="6402882" y="6736258"/>
            <a:ext cx="141823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進資料庫</a:t>
            </a:r>
          </a:p>
          <a:p>
            <a:pPr/>
            <a:r>
              <a:t>取資料</a:t>
            </a:r>
          </a:p>
        </p:txBody>
      </p:sp>
      <p:pic>
        <p:nvPicPr>
          <p:cNvPr id="245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21398" y="5770599"/>
            <a:ext cx="947210" cy="1261679"/>
          </a:xfrm>
          <a:prstGeom prst="rect">
            <a:avLst/>
          </a:prstGeom>
        </p:spPr>
      </p:pic>
      <p:pic>
        <p:nvPicPr>
          <p:cNvPr id="215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0800000">
            <a:off x="3559095" y="4769911"/>
            <a:ext cx="3079906" cy="311994"/>
          </a:xfrm>
          <a:prstGeom prst="rect">
            <a:avLst/>
          </a:prstGeom>
        </p:spPr>
      </p:pic>
      <p:sp>
        <p:nvSpPr>
          <p:cNvPr id="217" name="Shape 217"/>
          <p:cNvSpPr/>
          <p:nvPr/>
        </p:nvSpPr>
        <p:spPr>
          <a:xfrm>
            <a:off x="4599516" y="4925211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回傳結果</a:t>
            </a:r>
          </a:p>
        </p:txBody>
      </p:sp>
      <p:pic>
        <p:nvPicPr>
          <p:cNvPr id="218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91707" y="4769911"/>
            <a:ext cx="3097202" cy="311994"/>
          </a:xfrm>
          <a:prstGeom prst="rect">
            <a:avLst/>
          </a:prstGeom>
        </p:spPr>
      </p:pic>
      <p:sp>
        <p:nvSpPr>
          <p:cNvPr id="220" name="Shape 220"/>
          <p:cNvSpPr/>
          <p:nvPr/>
        </p:nvSpPr>
        <p:spPr>
          <a:xfrm>
            <a:off x="4506572" y="4921250"/>
            <a:ext cx="122621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呼叫 API</a:t>
            </a:r>
          </a:p>
        </p:txBody>
      </p:sp>
      <p:pic>
        <p:nvPicPr>
          <p:cNvPr id="221" name="pasted-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615246" y="1391440"/>
            <a:ext cx="1895046" cy="18950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47" name="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722205" y="2907719"/>
            <a:ext cx="1235883" cy="1159576"/>
          </a:xfrm>
          <a:prstGeom prst="rect">
            <a:avLst/>
          </a:prstGeom>
        </p:spPr>
      </p:pic>
      <p:sp>
        <p:nvSpPr>
          <p:cNvPr id="223" name="Shape 223"/>
          <p:cNvSpPr/>
          <p:nvPr/>
        </p:nvSpPr>
        <p:spPr>
          <a:xfrm>
            <a:off x="6885584" y="2821012"/>
            <a:ext cx="146883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File Cache</a:t>
            </a:r>
          </a:p>
        </p:txBody>
      </p:sp>
      <p:pic>
        <p:nvPicPr>
          <p:cNvPr id="249" name="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713550" y="2898075"/>
            <a:ext cx="1235883" cy="1159576"/>
          </a:xfrm>
          <a:prstGeom prst="rect">
            <a:avLst/>
          </a:prstGeom>
        </p:spPr>
      </p:pic>
      <p:sp>
        <p:nvSpPr>
          <p:cNvPr id="225" name="Shape 225"/>
          <p:cNvSpPr/>
          <p:nvPr/>
        </p:nvSpPr>
        <p:spPr>
          <a:xfrm>
            <a:off x="6890373" y="2830998"/>
            <a:ext cx="146883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File Cache</a:t>
            </a:r>
          </a:p>
        </p:txBody>
      </p:sp>
      <p:pic>
        <p:nvPicPr>
          <p:cNvPr id="251" name="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700960" y="2996329"/>
            <a:ext cx="1101235" cy="1083808"/>
          </a:xfrm>
          <a:prstGeom prst="rect">
            <a:avLst/>
          </a:prstGeom>
        </p:spPr>
      </p:pic>
      <p:pic>
        <p:nvPicPr>
          <p:cNvPr id="227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0800000">
            <a:off x="3559095" y="4769911"/>
            <a:ext cx="3079906" cy="311994"/>
          </a:xfrm>
          <a:prstGeom prst="rect">
            <a:avLst/>
          </a:prstGeom>
        </p:spPr>
      </p:pic>
      <p:sp>
        <p:nvSpPr>
          <p:cNvPr id="229" name="Shape 229"/>
          <p:cNvSpPr/>
          <p:nvPr/>
        </p:nvSpPr>
        <p:spPr>
          <a:xfrm>
            <a:off x="4452927" y="4925211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回傳結果</a:t>
            </a:r>
          </a:p>
        </p:txBody>
      </p:sp>
      <p:pic>
        <p:nvPicPr>
          <p:cNvPr id="23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5076" y="4974478"/>
            <a:ext cx="2778974" cy="31326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556" y="5579979"/>
            <a:ext cx="2778974" cy="31326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32" name="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rot="1762300">
            <a:off x="3370456" y="3376579"/>
            <a:ext cx="3761504" cy="311994"/>
          </a:xfrm>
          <a:prstGeom prst="rect">
            <a:avLst/>
          </a:prstGeom>
        </p:spPr>
      </p:pic>
      <p:pic>
        <p:nvPicPr>
          <p:cNvPr id="234" name="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 rot="727595">
            <a:off x="3022106" y="3978355"/>
            <a:ext cx="3878590" cy="311993"/>
          </a:xfrm>
          <a:prstGeom prst="rect">
            <a:avLst/>
          </a:prstGeom>
        </p:spPr>
      </p:pic>
      <p:pic>
        <p:nvPicPr>
          <p:cNvPr id="236" name="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565920" y="4530274"/>
            <a:ext cx="3292461" cy="311994"/>
          </a:xfrm>
          <a:prstGeom prst="rect">
            <a:avLst/>
          </a:prstGeom>
        </p:spPr>
      </p:pic>
      <p:pic>
        <p:nvPicPr>
          <p:cNvPr id="238" name="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20792563">
            <a:off x="3012158" y="5154446"/>
            <a:ext cx="3898883" cy="311994"/>
          </a:xfrm>
          <a:prstGeom prst="rect">
            <a:avLst/>
          </a:prstGeom>
        </p:spPr>
      </p:pic>
      <p:pic>
        <p:nvPicPr>
          <p:cNvPr id="240" name="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9986698">
            <a:off x="1689259" y="6070797"/>
            <a:ext cx="5491625" cy="311993"/>
          </a:xfrm>
          <a:prstGeom prst="rect">
            <a:avLst/>
          </a:prstGeom>
        </p:spPr>
      </p:pic>
      <p:sp>
        <p:nvSpPr>
          <p:cNvPr id="242" name="Shape 242"/>
          <p:cNvSpPr/>
          <p:nvPr/>
        </p:nvSpPr>
        <p:spPr>
          <a:xfrm>
            <a:off x="7785020" y="6064558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回傳資料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9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9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499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99"/>
                            </p:stCondLst>
                            <p:childTnLst>
                              <p:par>
                                <p:cTn id="51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499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9"/>
                            </p:stCondLst>
                            <p:childTnLst>
                              <p:par>
                                <p:cTn id="61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9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9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98"/>
                            </p:stCondLst>
                            <p:childTnLst>
                              <p:par>
                                <p:cTn id="66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7" dur="1500" fill="hold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98"/>
                            </p:stCondLst>
                            <p:childTnLst>
                              <p:par>
                                <p:cTn id="70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1" dur="1500" fill="hold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298"/>
                            </p:stCondLst>
                            <p:childTnLst>
                              <p:par>
                                <p:cTn id="74" presetClass="exit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5" dur="1500" fill="hold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98"/>
                            </p:stCondLst>
                            <p:childTnLst>
                              <p:par>
                                <p:cTn id="78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9" dur="1500" fill="hold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298"/>
                            </p:stCondLst>
                            <p:childTnLst>
                              <p:par>
                                <p:cTn id="82" presetClass="exit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3" dur="1500" fill="hold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98"/>
                            </p:stCondLst>
                            <p:childTnLst>
                              <p:par>
                                <p:cTn id="86" presetClass="exit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7" dur="1500" fill="hold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path" nodeType="after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7187 0.001058" origin="layout" pathEditMode="relative">
                                      <p:cBhvr>
                                        <p:cTn id="9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7579 0.002340" origin="layout" pathEditMode="relative">
                                      <p:cBhvr>
                                        <p:cTn id="9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3212 0.001207" origin="layout" pathEditMode="relative">
                                      <p:cBhvr>
                                        <p:cTn id="9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path" nodeType="with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9468 -0.000076 0.038936 -0.000215 0.058403 -0.000416 C 0.077871 -0.000617 0.097338 -0.000881 0.116805 -0.001207 C 0.136851 -0.001543 0.156898 -0.001946 0.176943 -0.002414" origin="layout" pathEditMode="relative">
                                      <p:cBhvr>
                                        <p:cTn id="100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path" nodeType="withEffect" presetSubtype="0" presetID="-1" grpId="2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8739 0.000000" origin="layout" pathEditMode="relative">
                                      <p:cBhvr>
                                        <p:cTn id="10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path" nodeType="withEffect" presetSubtype="0" presetID="-1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7454 0.001058" origin="layout" pathEditMode="relative">
                                      <p:cBhvr>
                                        <p:cTn id="10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path" nodeType="clickEffect" presetSubtype="0" presetID="-1" grpId="2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87187 0.001058 L 0.284712 0.100199" origin="layout" pathEditMode="relative">
                                      <p:cBhvr>
                                        <p:cTn id="11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path" nodeType="withEffect" presetSubtype="0" presetID="-1" grpId="2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77579 0.002340 L 0.275829 0.102563" origin="layout" pathEditMode="relative">
                                      <p:cBhvr>
                                        <p:cTn id="113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path" nodeType="withEffect" presetSubtype="0" presetID="-1" grpId="2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78739 0.000000 L 0.435563 0.000125" origin="layout" pathEditMode="relative">
                                      <p:cBhvr>
                                        <p:cTn id="116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Class="path" nodeType="withEffect" presetSubtype="0" presetID="-1" grpId="2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77454 0.001058 L 0.436327 0.001438" origin="layout" pathEditMode="relative">
                                      <p:cBhvr>
                                        <p:cTn id="11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Class="exit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22" dur="1500" fill="hold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Class="exit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26" dur="1500" fill="hold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000"/>
                            </p:stCondLst>
                            <p:childTnLst>
                              <p:par>
                                <p:cTn id="129" presetClass="entr" nodeType="afterEffect" presetSubtype="16" presetID="23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ntr" nodeType="click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Class="entr" nodeType="afterEffect" presetSubtype="16" presetID="23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8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Class="entr" nodeType="click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Class="entr" nodeType="afterEffect" presetSubtype="16" presetID="23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Class="entr" nodeType="click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Class="entr" nodeType="afterEffect" presetSubtype="16" presetID="23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8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8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Class="entr" nodeType="clickEffect" presetSubtype="16" presetID="23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50"/>
                            </p:stCondLst>
                            <p:childTnLst>
                              <p:par>
                                <p:cTn id="170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2" dur="499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49"/>
                            </p:stCondLst>
                            <p:childTnLst>
                              <p:par>
                                <p:cTn id="174" presetClass="entr" nodeType="afterEffect" presetSubtype="16" presetID="23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Class="exit" nodeType="click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1" dur="1500" fill="hold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500"/>
                            </p:stCondLst>
                            <p:childTnLst>
                              <p:par>
                                <p:cTn id="184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Class="exit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9" dur="1500" fill="hold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500"/>
                            </p:stCondLst>
                            <p:childTnLst>
                              <p:par>
                                <p:cTn id="192" presetClass="entr" nodeType="afterEffect" presetSubtype="16" presetID="23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8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8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Class="exit" nodeType="click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99" dur="1500" fill="hold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00"/>
                            </p:stCondLst>
                            <p:childTnLst>
                              <p:par>
                                <p:cTn id="202" presetClass="exit" nodeType="afterEffect" presetID="9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3" dur="1500" fill="hold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000"/>
                            </p:stCondLst>
                            <p:childTnLst>
                              <p:par>
                                <p:cTn id="206" presetClass="exit" nodeType="afterEffect" presetID="9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7" dur="1500" fill="hold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500"/>
                            </p:stCondLst>
                            <p:childTnLst>
                              <p:par>
                                <p:cTn id="210" presetClass="exit" nodeType="after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1" dur="1500" fill="hold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6000"/>
                            </p:stCondLst>
                            <p:childTnLst>
                              <p:par>
                                <p:cTn id="214" presetClass="exit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5" dur="1500" fill="hold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7500"/>
                            </p:stCondLst>
                            <p:childTnLst>
                              <p:par>
                                <p:cTn id="218" presetClass="exit" nodeType="afterEffect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9" dur="1500" fill="hold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2" presetClass="exit" nodeType="afterEffect" presetID="9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3" dur="1500" fill="hold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26" presetClass="exit" nodeType="afterEffect" presetID="9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7" dur="1500" fill="hold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Class="entr" nodeType="clickEffect" presetID="9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2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3" dur="499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99"/>
                            </p:stCondLst>
                            <p:childTnLst>
                              <p:par>
                                <p:cTn id="235" presetClass="entr" nodeType="afterEffect" presetSubtype="16" presetID="23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8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8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Class="entr" nodeType="clickEffect" presetID="9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3" dur="499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99"/>
                            </p:stCondLst>
                            <p:childTnLst>
                              <p:par>
                                <p:cTn id="245" presetClass="entr" nodeType="afterEffect" presetSubtype="16" presetID="23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8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8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299"/>
                            </p:stCondLst>
                            <p:childTnLst>
                              <p:par>
                                <p:cTn id="250" presetClass="exit" nodeType="afterEffect" presetID="9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1" dur="1500" fill="hold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799"/>
                            </p:stCondLst>
                            <p:childTnLst>
                              <p:par>
                                <p:cTn id="254" presetClass="exit" nodeType="afterEffect" presetID="9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5" dur="1500" fill="hold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4299"/>
                            </p:stCondLst>
                            <p:childTnLst>
                              <p:par>
                                <p:cTn id="258" presetClass="entr" nodeType="afterEffect" presetID="9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9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0" dur="499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4798"/>
                            </p:stCondLst>
                            <p:childTnLst>
                              <p:par>
                                <p:cTn id="262" presetClass="exit" nodeType="afterEffect" presetID="9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3" dur="1500" fill="hold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6298"/>
                            </p:stCondLst>
                            <p:childTnLst>
                              <p:par>
                                <p:cTn id="266" presetClass="exit" nodeType="afterEffect" presetID="9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7" dur="1500" fill="hold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7798"/>
                            </p:stCondLst>
                            <p:childTnLst>
                              <p:par>
                                <p:cTn id="270" presetClass="entr" nodeType="afterEffect" presetID="9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8298"/>
                            </p:stCondLst>
                            <p:childTnLst>
                              <p:par>
                                <p:cTn id="274" presetClass="entr" nodeType="afterEffect" presetSubtype="16" presetID="23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8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8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Class="exit" nodeType="clickEffect" presetID="9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81" dur="1500" fill="hold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500"/>
                            </p:stCondLst>
                            <p:childTnLst>
                              <p:par>
                                <p:cTn id="284" presetClass="exit" nodeType="afterEffect" presetID="9" grpId="6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85" dur="1500" fill="hold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8" presetClass="exit" nodeType="afterEffect" presetID="9" grpId="6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89" dur="1500" fill="hold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Class="entr" nodeType="clickEffect" presetSubtype="1" presetID="2" grpId="6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4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1500"/>
                            </p:stCondLst>
                            <p:childTnLst>
                              <p:par>
                                <p:cTn id="298" presetClass="entr" nodeType="afterEffect" presetSubtype="1" presetID="2" grpId="6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9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3000"/>
                            </p:stCondLst>
                            <p:childTnLst>
                              <p:par>
                                <p:cTn id="303" presetClass="entr" nodeType="afterEffect" presetSubtype="1" presetID="2" grpId="6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4500"/>
                            </p:stCondLst>
                            <p:childTnLst>
                              <p:par>
                                <p:cTn id="308" presetClass="entr" nodeType="afterEffect" presetSubtype="1" presetID="2" grpId="7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1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000"/>
                            </p:stCondLst>
                            <p:childTnLst>
                              <p:par>
                                <p:cTn id="313" presetClass="entr" nodeType="afterEffect" presetSubtype="1" presetID="2" grpId="7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1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Class="entr" nodeType="clickEffect" presetSubtype="8" presetID="22" grpId="7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Class="entr" nodeType="afterEffect" presetSubtype="8" presetID="22" grpId="7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4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00"/>
                            </p:stCondLst>
                            <p:childTnLst>
                              <p:par>
                                <p:cTn id="327" presetClass="entr" nodeType="afterEffect" presetSubtype="8" presetID="22" grpId="7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8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31" presetClass="entr" nodeType="afterEffect" presetSubtype="8" presetID="22" grpId="7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Class="entr" nodeType="afterEffect" presetSubtype="8" presetID="22" grpId="7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39" presetClass="entr" nodeType="afterEffect" presetSubtype="8" presetID="22" grpId="7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32"/>
      <p:bldP build="whole" bldLvl="1" animBg="1" rev="0" advAuto="0" spid="198" grpId="4"/>
      <p:bldP build="whole" bldLvl="1" animBg="1" rev="0" advAuto="0" spid="195" grpId="7"/>
      <p:bldP build="whole" bldLvl="1" animBg="1" rev="0" advAuto="0" spid="209" grpId="41"/>
      <p:bldP build="whole" bldLvl="1" animBg="1" rev="0" advAuto="0" spid="229" grpId="63"/>
      <p:bldP build="whole" bldLvl="1" animBg="1" rev="0" advAuto="0" spid="229" grpId="64"/>
      <p:bldP build="whole" bldLvl="1" animBg="1" rev="0" advAuto="0" spid="234" grpId="74"/>
      <p:bldP build="whole" bldLvl="1" animBg="1" rev="0" advAuto="0" spid="195" grpId="17"/>
      <p:bldP build="whole" bldLvl="1" animBg="1" rev="0" advAuto="0" spid="242" grpId="37"/>
      <p:bldP build="whole" bldLvl="1" animBg="1" rev="0" advAuto="0" spid="203" grpId="11"/>
      <p:bldP build="whole" bldLvl="1" animBg="1" rev="0" advAuto="0" spid="218" grpId="53"/>
      <p:bldP build="whole" bldLvl="1" animBg="1" rev="0" advAuto="0" spid="218" grpId="60"/>
      <p:bldP build="whole" bldLvl="1" animBg="1" rev="0" advAuto="0" spid="205" grpId="12"/>
      <p:bldP build="whole" bldLvl="1" animBg="1" rev="0" advAuto="0" spid="242" grpId="52"/>
      <p:bldP build="whole" bldLvl="1" animBg="1" rev="0" advAuto="0" spid="221" grpId="38"/>
      <p:bldP build="whole" bldLvl="1" animBg="1" rev="0" advAuto="0" spid="207" grpId="72"/>
      <p:bldP build="whole" bldLvl="1" animBg="1" rev="0" advAuto="0" spid="203" grpId="29"/>
      <p:bldP build="whole" bldLvl="1" animBg="1" rev="0" advAuto="0" spid="199" grpId="8"/>
      <p:bldP build="whole" bldLvl="1" animBg="1" rev="0" advAuto="0" spid="205" grpId="30"/>
      <p:bldP build="whole" bldLvl="1" animBg="1" rev="0" advAuto="0" spid="213" grpId="35"/>
      <p:bldP build="whole" bldLvl="1" animBg="1" rev="0" advAuto="0" spid="249" grpId="55"/>
      <p:bldP build="whole" bldLvl="1" animBg="1" rev="0" advAuto="0" spid="230" grpId="70"/>
      <p:bldP build="whole" bldLvl="1" animBg="1" rev="0" advAuto="0" spid="249" grpId="58"/>
      <p:bldP build="whole" bldLvl="1" animBg="1" rev="0" advAuto="0" spid="193" grpId="5"/>
      <p:bldP build="whole" bldLvl="1" animBg="1" rev="0" advAuto="0" spid="199" grpId="18"/>
      <p:bldP build="whole" bldLvl="1" animBg="1" rev="0" advAuto="0" spid="194" grpId="6"/>
      <p:bldP build="whole" bldLvl="1" animBg="1" rev="0" advAuto="0" spid="192" grpId="2"/>
      <p:bldP build="whole" bldLvl="1" animBg="1" rev="0" advAuto="0" spid="251" grpId="59"/>
      <p:bldP build="whole" bldLvl="1" animBg="1" rev="0" advAuto="0" spid="223" grpId="40"/>
      <p:bldP build="whole" bldLvl="1" animBg="1" rev="0" advAuto="0" spid="194" grpId="16"/>
      <p:bldP build="whole" bldLvl="1" animBg="1" rev="0" advAuto="0" spid="193" grpId="15"/>
      <p:bldP build="whole" bldLvl="1" animBg="1" rev="0" advAuto="0" spid="247" grpId="39"/>
      <p:bldP build="whole" bldLvl="1" animBg="1" rev="0" advAuto="0" spid="213" grpId="51"/>
      <p:bldP build="whole" bldLvl="1" animBg="1" rev="0" advAuto="0" spid="223" grpId="47"/>
      <p:bldP build="whole" bldLvl="1" animBg="1" rev="0" advAuto="0" spid="251" grpId="66"/>
      <p:bldP build="whole" bldLvl="1" animBg="1" rev="0" advAuto="0" spid="191" grpId="1"/>
      <p:bldP build="whole" bldLvl="1" animBg="1" rev="0" advAuto="0" spid="247" grpId="48"/>
      <p:bldP build="whole" bldLvl="1" animBg="1" rev="0" advAuto="0" spid="245" grpId="36"/>
      <p:bldP build="whole" bldLvl="1" animBg="1" rev="0" advAuto="0" spid="217" grpId="44"/>
      <p:bldP build="whole" bldLvl="1" animBg="1" rev="0" advAuto="0" spid="243" grpId="34"/>
      <p:bldP build="whole" bldLvl="1" animBg="1" rev="0" advAuto="0" spid="217" grpId="46"/>
      <p:bldP build="whole" bldLvl="1" animBg="1" rev="0" advAuto="0" spid="227" grpId="62"/>
      <p:bldP build="whole" bldLvl="1" animBg="1" rev="0" advAuto="0" spid="236" grpId="75"/>
      <p:bldP build="whole" bldLvl="1" animBg="1" rev="0" advAuto="0" spid="188" grpId="68"/>
      <p:bldP build="whole" bldLvl="1" animBg="1" rev="0" advAuto="0" spid="227" grpId="65"/>
      <p:bldP build="whole" bldLvl="1" animBg="1" rev="0" advAuto="0" spid="245" grpId="49"/>
      <p:bldP build="whole" bldLvl="1" animBg="1" rev="0" advAuto="0" spid="197" grpId="3"/>
      <p:bldP build="whole" bldLvl="1" animBg="1" rev="0" advAuto="0" spid="238" grpId="76"/>
      <p:bldP build="whole" bldLvl="1" animBg="1" rev="0" advAuto="0" spid="243" grpId="50"/>
      <p:bldP build="whole" bldLvl="1" animBg="1" rev="0" advAuto="0" spid="225" grpId="56"/>
      <p:bldP build="whole" bldLvl="1" animBg="1" rev="0" advAuto="0" spid="225" grpId="57"/>
      <p:bldP build="whole" bldLvl="1" animBg="1" rev="0" advAuto="0" spid="211" grpId="33"/>
      <p:bldP build="whole" bldLvl="1" animBg="1" rev="0" advAuto="0" spid="200" grpId="9"/>
      <p:bldP build="whole" bldLvl="1" animBg="1" rev="0" advAuto="0" spid="189" grpId="69"/>
      <p:bldP build="whole" bldLvl="1" animBg="1" rev="0" advAuto="0" spid="215" grpId="42"/>
      <p:bldP build="whole" bldLvl="1" animBg="1" rev="0" advAuto="0" spid="220" grpId="54"/>
      <p:bldP build="whole" bldLvl="1" animBg="1" rev="0" advAuto="0" spid="200" grpId="13"/>
      <p:bldP build="whole" bldLvl="1" animBg="1" rev="0" advAuto="0" spid="215" grpId="45"/>
      <p:bldP build="whole" bldLvl="1" animBg="1" rev="0" advAuto="0" spid="202" grpId="10"/>
      <p:bldP build="whole" bldLvl="1" animBg="1" rev="0" advAuto="0" spid="211" grpId="43"/>
      <p:bldP build="whole" bldLvl="1" animBg="1" rev="0" advAuto="0" spid="187" grpId="67"/>
      <p:bldP build="whole" bldLvl="1" animBg="1" rev="0" advAuto="0" spid="220" grpId="61"/>
      <p:bldP build="whole" bldLvl="1" animBg="1" rev="0" advAuto="0" spid="202" grpId="14"/>
      <p:bldP build="whole" bldLvl="1" animBg="1" rev="0" advAuto="0" spid="231" grpId="71"/>
      <p:bldP build="whole" bldLvl="1" animBg="1" rev="0" advAuto="0" spid="206" grpId="31"/>
      <p:bldP build="whole" bldLvl="1" animBg="1" rev="0" advAuto="0" spid="232" grpId="73"/>
      <p:bldP build="whole" bldLvl="1" animBg="1" rev="0" advAuto="0" spid="240" grpId="77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xfrm>
            <a:off x="673100" y="2628900"/>
            <a:ext cx="11658600" cy="3568700"/>
          </a:xfrm>
          <a:prstGeom prst="rect">
            <a:avLst/>
          </a:prstGeom>
        </p:spPr>
        <p:txBody>
          <a:bodyPr/>
          <a:lstStyle/>
          <a:p>
            <a:pPr/>
            <a:r>
              <a:t>流量太多！</a:t>
            </a:r>
          </a:p>
        </p:txBody>
      </p:sp>
      <p:sp>
        <p:nvSpPr>
          <p:cNvPr id="255" name="Shape 255"/>
          <p:cNvSpPr/>
          <p:nvPr/>
        </p:nvSpPr>
        <p:spPr>
          <a:xfrm>
            <a:off x="2391833" y="3856566"/>
            <a:ext cx="1165860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pc="110" sz="55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Σ( ° △ °|||)︴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4119259" y="5157208"/>
            <a:ext cx="2875180" cy="5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以 .json 格式上傳 S3</a:t>
            </a:r>
          </a:p>
        </p:txBody>
      </p:sp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圖解 - 新架構</a:t>
            </a:r>
          </a:p>
        </p:txBody>
      </p:sp>
      <p:pic>
        <p:nvPicPr>
          <p:cNvPr id="2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238" y="5456808"/>
            <a:ext cx="2418458" cy="24184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60" name="Shape 260"/>
          <p:cNvSpPr/>
          <p:nvPr/>
        </p:nvSpPr>
        <p:spPr>
          <a:xfrm>
            <a:off x="3041174" y="7139210"/>
            <a:ext cx="180868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Amazon EC2</a:t>
            </a:r>
          </a:p>
        </p:txBody>
      </p:sp>
      <p:pic>
        <p:nvPicPr>
          <p:cNvPr id="2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1969" y="4113435"/>
            <a:ext cx="3251201" cy="325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62" name="Shape 262"/>
          <p:cNvSpPr/>
          <p:nvPr/>
        </p:nvSpPr>
        <p:spPr>
          <a:xfrm>
            <a:off x="9573352" y="7139210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氣象局資料</a:t>
            </a:r>
          </a:p>
        </p:txBody>
      </p:sp>
      <p:pic>
        <p:nvPicPr>
          <p:cNvPr id="263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5363" y="6460931"/>
            <a:ext cx="3097201" cy="311994"/>
          </a:xfrm>
          <a:prstGeom prst="rect">
            <a:avLst/>
          </a:prstGeom>
        </p:spPr>
      </p:pic>
      <p:sp>
        <p:nvSpPr>
          <p:cNvPr id="265" name="Shape 265"/>
          <p:cNvSpPr/>
          <p:nvPr/>
        </p:nvSpPr>
        <p:spPr>
          <a:xfrm>
            <a:off x="5598044" y="5999336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固定時間排程</a:t>
            </a:r>
          </a:p>
        </p:txBody>
      </p:sp>
      <p:pic>
        <p:nvPicPr>
          <p:cNvPr id="266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284536" y="6603223"/>
            <a:ext cx="2936335" cy="311994"/>
          </a:xfrm>
          <a:prstGeom prst="rect">
            <a:avLst/>
          </a:prstGeom>
        </p:spPr>
      </p:pic>
      <p:sp>
        <p:nvSpPr>
          <p:cNvPr id="268" name="Shape 268"/>
          <p:cNvSpPr/>
          <p:nvPr/>
        </p:nvSpPr>
        <p:spPr>
          <a:xfrm>
            <a:off x="5598044" y="6812136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取得最新資料</a:t>
            </a:r>
          </a:p>
        </p:txBody>
      </p:sp>
      <p:pic>
        <p:nvPicPr>
          <p:cNvPr id="26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17546" y="1326167"/>
            <a:ext cx="3055941" cy="30559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70" name="Shape 270"/>
          <p:cNvSpPr/>
          <p:nvPr/>
        </p:nvSpPr>
        <p:spPr>
          <a:xfrm>
            <a:off x="4143366" y="3976005"/>
            <a:ext cx="16023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Amazon S3</a:t>
            </a:r>
          </a:p>
        </p:txBody>
      </p:sp>
      <p:pic>
        <p:nvPicPr>
          <p:cNvPr id="271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849427" y="4969743"/>
            <a:ext cx="2192178" cy="311993"/>
          </a:xfrm>
          <a:prstGeom prst="rect">
            <a:avLst/>
          </a:prstGeom>
        </p:spPr>
      </p:pic>
      <p:sp>
        <p:nvSpPr>
          <p:cNvPr id="273" name="Shape 273"/>
          <p:cNvSpPr/>
          <p:nvPr/>
        </p:nvSpPr>
        <p:spPr>
          <a:xfrm>
            <a:off x="4125383" y="4681472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結構化處理</a:t>
            </a:r>
          </a:p>
        </p:txBody>
      </p:sp>
      <p:pic>
        <p:nvPicPr>
          <p:cNvPr id="274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9155" y="2668979"/>
            <a:ext cx="2793670" cy="27936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75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77621" y="1867183"/>
            <a:ext cx="2793670" cy="27936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76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69621" y="3202379"/>
            <a:ext cx="2793671" cy="27936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77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756" y="4745970"/>
            <a:ext cx="2778974" cy="31326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78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76970" y="5386311"/>
            <a:ext cx="2778973" cy="31326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7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7970" y="6055178"/>
            <a:ext cx="2778973" cy="31326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80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81268">
            <a:off x="3724704" y="2474063"/>
            <a:ext cx="3705298" cy="311994"/>
          </a:xfrm>
          <a:prstGeom prst="rect">
            <a:avLst/>
          </a:prstGeom>
        </p:spPr>
      </p:pic>
      <p:pic>
        <p:nvPicPr>
          <p:cNvPr id="282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1388270">
            <a:off x="1569511" y="3061640"/>
            <a:ext cx="5844292" cy="311994"/>
          </a:xfrm>
          <a:prstGeom prst="rect">
            <a:avLst/>
          </a:prstGeom>
        </p:spPr>
      </p:pic>
      <p:pic>
        <p:nvPicPr>
          <p:cNvPr id="284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434222">
            <a:off x="3225730" y="3787145"/>
            <a:ext cx="4354582" cy="311994"/>
          </a:xfrm>
          <a:prstGeom prst="rect">
            <a:avLst/>
          </a:prstGeom>
        </p:spPr>
      </p:pic>
      <p:pic>
        <p:nvPicPr>
          <p:cNvPr id="286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0485215">
            <a:off x="1717681" y="4159627"/>
            <a:ext cx="5925686" cy="311994"/>
          </a:xfrm>
          <a:prstGeom prst="rect">
            <a:avLst/>
          </a:prstGeom>
        </p:spPr>
      </p:pic>
      <p:pic>
        <p:nvPicPr>
          <p:cNvPr id="288" name="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9228748">
            <a:off x="2603642" y="5180824"/>
            <a:ext cx="5600261" cy="311994"/>
          </a:xfrm>
          <a:prstGeom prst="rect">
            <a:avLst/>
          </a:prstGeom>
        </p:spPr>
      </p:pic>
      <p:pic>
        <p:nvPicPr>
          <p:cNvPr id="290" name="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19908455">
            <a:off x="1494758" y="4831661"/>
            <a:ext cx="6403961" cy="31199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99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99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499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99"/>
                            </p:stCondLst>
                            <p:childTnLst>
                              <p:par>
                                <p:cTn id="51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"/>
                            </p:stCondLst>
                            <p:childTnLst>
                              <p:par>
                                <p:cTn id="62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499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99"/>
                            </p:stCondLst>
                            <p:childTnLst>
                              <p:par>
                                <p:cTn id="66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xit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3" dur="1500" fill="hold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Class="exit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7" dur="1500" fill="hold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1" dur="1500" fill="hold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78062 -0.000163" origin="layout" pathEditMode="relative">
                                      <p:cBhvr>
                                        <p:cTn id="85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96856 0.002869" origin="layout" pathEditMode="relative">
                                      <p:cBhvr>
                                        <p:cTn id="8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78822 0.000454" origin="layout" pathEditMode="relative">
                                      <p:cBhvr>
                                        <p:cTn id="91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79695 -0.002557" origin="layout" pathEditMode="relative">
                                      <p:cBhvr>
                                        <p:cTn id="94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Class="exit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7" dur="1500" fill="hold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Class="exit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1" dur="1500" fill="hold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Class="exit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5" dur="1500" fill="hold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500"/>
                            </p:stCondLst>
                            <p:childTnLst>
                              <p:par>
                                <p:cTn id="108" presetClass="exit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9" dur="1500" fill="hold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Class="exit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3" dur="1500" fill="hold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Class="exit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7" dur="1500" fill="hold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1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Class="entr" nodeType="afterEffect" presetSubtype="1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Class="entr" nodeType="afterEffect" presetSubtype="1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500"/>
                            </p:stCondLst>
                            <p:childTnLst>
                              <p:par>
                                <p:cTn id="136" presetClass="entr" nodeType="afterEffect" presetSubtype="1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000"/>
                            </p:stCondLst>
                            <p:childTnLst>
                              <p:par>
                                <p:cTn id="141" presetClass="entr" nodeType="afterEffect" presetSubtype="1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500"/>
                            </p:stCondLst>
                            <p:childTnLst>
                              <p:par>
                                <p:cTn id="146" presetClass="entr" nodeType="afterEffect" presetSubtype="1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Class="entr" nodeType="clickEffect" presetSubtype="8" presetID="2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Class="entr" nodeType="afterEffect" presetSubtype="8" presetID="2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Subtype="8" presetID="2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Class="entr" nodeType="afterEffect" presetSubtype="8" presetID="2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Class="entr" nodeType="afterEffect" presetSubtype="8" presetID="2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Class="entr" nodeType="afterEffect" presetSubtype="8" presetID="2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" grpId="26"/>
      <p:bldP build="whole" bldLvl="1" animBg="1" rev="0" advAuto="0" spid="263" grpId="25"/>
      <p:bldP build="whole" bldLvl="1" animBg="1" rev="0" advAuto="0" spid="261" grpId="21"/>
      <p:bldP build="whole" bldLvl="1" animBg="1" rev="0" advAuto="0" spid="275" grpId="31"/>
      <p:bldP build="whole" bldLvl="1" animBg="1" rev="0" advAuto="0" spid="266" grpId="9"/>
      <p:bldP build="whole" bldLvl="1" animBg="1" rev="0" advAuto="0" spid="282" grpId="34"/>
      <p:bldP build="whole" bldLvl="1" animBg="1" rev="0" advAuto="0" spid="266" grpId="23"/>
      <p:bldP build="whole" bldLvl="1" animBg="1" rev="0" advAuto="0" spid="268" grpId="10"/>
      <p:bldP build="whole" bldLvl="1" animBg="1" rev="0" advAuto="0" spid="271" grpId="12"/>
      <p:bldP build="whole" bldLvl="1" animBg="1" rev="0" advAuto="0" spid="271" grpId="14"/>
      <p:bldP build="whole" bldLvl="1" animBg="1" rev="0" advAuto="0" spid="274" grpId="30"/>
      <p:bldP build="whole" bldLvl="1" animBg="1" rev="0" advAuto="0" spid="259" grpId="1"/>
      <p:bldP build="whole" bldLvl="1" animBg="1" rev="0" advAuto="0" spid="286" grpId="36"/>
      <p:bldP build="whole" bldLvl="1" animBg="1" rev="0" advAuto="0" spid="270" grpId="6"/>
      <p:bldP build="whole" bldLvl="1" animBg="1" rev="0" advAuto="0" spid="290" grpId="37"/>
      <p:bldP build="whole" bldLvl="1" animBg="1" rev="0" advAuto="0" spid="279" grpId="32"/>
      <p:bldP build="whole" bldLvl="1" animBg="1" rev="0" advAuto="0" spid="269" grpId="5"/>
      <p:bldP build="whole" bldLvl="1" animBg="1" rev="0" advAuto="0" spid="273" grpId="11"/>
      <p:bldP build="whole" bldLvl="1" animBg="1" rev="0" advAuto="0" spid="262" grpId="4"/>
      <p:bldP build="whole" bldLvl="1" animBg="1" rev="0" advAuto="0" spid="260" grpId="2"/>
      <p:bldP build="whole" bldLvl="1" animBg="1" rev="0" advAuto="0" spid="265" grpId="8"/>
      <p:bldP build="whole" bldLvl="1" animBg="1" rev="0" advAuto="0" spid="257" grpId="13"/>
      <p:bldP build="whole" bldLvl="1" animBg="1" rev="0" advAuto="0" spid="273" grpId="16"/>
      <p:bldP build="whole" bldLvl="1" animBg="1" rev="0" advAuto="0" spid="277" grpId="28"/>
      <p:bldP build="whole" bldLvl="1" animBg="1" rev="0" advAuto="0" spid="257" grpId="15"/>
      <p:bldP build="whole" bldLvl="1" animBg="1" rev="0" advAuto="0" spid="268" grpId="24"/>
      <p:bldP build="whole" bldLvl="1" animBg="1" rev="0" advAuto="0" spid="288" grpId="38"/>
      <p:bldP build="whole" bldLvl="1" animBg="1" rev="0" advAuto="0" spid="284" grpId="35"/>
      <p:bldP build="whole" bldLvl="1" animBg="1" rev="0" advAuto="0" spid="278" grpId="29"/>
      <p:bldP build="whole" bldLvl="1" animBg="1" rev="0" advAuto="0" spid="280" grpId="33"/>
      <p:bldP build="whole" bldLvl="1" animBg="1" rev="0" advAuto="0" spid="263" grpId="7"/>
      <p:bldP build="whole" bldLvl="1" animBg="1" rev="0" advAuto="0" spid="276" grpId="27"/>
      <p:bldP build="whole" bldLvl="1" animBg="1" rev="0" advAuto="0" spid="261" grpId="3"/>
      <p:bldP build="whole" bldLvl="1" animBg="1" rev="0" advAuto="0" spid="262" grpId="2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1722966" y="1945630"/>
            <a:ext cx="7139716" cy="430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0999" indent="-380999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90" sz="4500">
                <a:latin typeface="Yuanti TC"/>
                <a:ea typeface="Yuanti TC"/>
                <a:cs typeface="Yuanti TC"/>
                <a:sym typeface="Yuanti TC"/>
              </a:defRPr>
            </a:pPr>
            <a:r>
              <a:t>安 全 佳！</a:t>
            </a:r>
            <a:br/>
            <a:r>
              <a:rPr spc="39" sz="2000"/>
              <a:t>SSL、加密、權限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>
                <a:latin typeface="Yuanti TC"/>
                <a:ea typeface="Yuanti TC"/>
                <a:cs typeface="Yuanti TC"/>
                <a:sym typeface="Yuanti TC"/>
              </a:defRPr>
            </a:lvl1pPr>
          </a:lstStyle>
          <a:p>
            <a:pPr/>
            <a:r>
              <a:t>新架構 - S3優點</a:t>
            </a:r>
          </a:p>
        </p:txBody>
      </p:sp>
      <p:sp>
        <p:nvSpPr>
          <p:cNvPr id="295" name="Shape 295"/>
          <p:cNvSpPr/>
          <p:nvPr/>
        </p:nvSpPr>
        <p:spPr>
          <a:xfrm>
            <a:off x="1722966" y="3456930"/>
            <a:ext cx="7139716" cy="430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0999" indent="-380999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90" sz="4500">
                <a:latin typeface="Yuanti TC"/>
                <a:ea typeface="Yuanti TC"/>
                <a:cs typeface="Yuanti TC"/>
                <a:sym typeface="Yuanti TC"/>
              </a:defRPr>
            </a:pPr>
            <a:r>
              <a:t>空 間 大！</a:t>
            </a:r>
            <a:br/>
            <a:r>
              <a:rPr spc="39" sz="2000"/>
              <a:t>任意數量、不需擔心空間</a:t>
            </a:r>
          </a:p>
        </p:txBody>
      </p:sp>
      <p:sp>
        <p:nvSpPr>
          <p:cNvPr id="296" name="Shape 296"/>
          <p:cNvSpPr/>
          <p:nvPr/>
        </p:nvSpPr>
        <p:spPr>
          <a:xfrm>
            <a:off x="1722966" y="4980930"/>
            <a:ext cx="7139716" cy="430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0999" indent="-380999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90" sz="4500">
                <a:latin typeface="Yuanti TC"/>
                <a:ea typeface="Yuanti TC"/>
                <a:cs typeface="Yuanti TC"/>
                <a:sym typeface="Yuanti TC"/>
              </a:defRPr>
            </a:pPr>
            <a:r>
              <a:t>成 本 低！</a:t>
            </a:r>
            <a:br/>
            <a:r>
              <a:rPr spc="39" sz="2000"/>
              <a:t>自動遷移、流量計費</a:t>
            </a:r>
          </a:p>
        </p:txBody>
      </p:sp>
      <p:sp>
        <p:nvSpPr>
          <p:cNvPr id="297" name="Shape 297"/>
          <p:cNvSpPr/>
          <p:nvPr/>
        </p:nvSpPr>
        <p:spPr>
          <a:xfrm>
            <a:off x="7522633" y="4980930"/>
            <a:ext cx="7139716" cy="430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0999" indent="-380999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90" sz="4500">
                <a:latin typeface="Yuanti TC"/>
                <a:ea typeface="Yuanti TC"/>
                <a:cs typeface="Yuanti TC"/>
                <a:sym typeface="Yuanti TC"/>
              </a:defRPr>
            </a:pPr>
            <a:r>
              <a:t>流 量 擋 得 住！</a:t>
            </a:r>
            <a:br/>
            <a:r>
              <a:rPr spc="39" sz="2000"/>
              <a:t>高併發、ＣＤＮ</a:t>
            </a:r>
          </a:p>
        </p:txBody>
      </p:sp>
      <p:sp>
        <p:nvSpPr>
          <p:cNvPr id="298" name="Shape 298"/>
          <p:cNvSpPr/>
          <p:nvPr/>
        </p:nvSpPr>
        <p:spPr>
          <a:xfrm>
            <a:off x="7522633" y="1945630"/>
            <a:ext cx="7139716" cy="430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0999" indent="-380999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90" sz="4500">
                <a:latin typeface="Yuanti TC"/>
                <a:ea typeface="Yuanti TC"/>
                <a:cs typeface="Yuanti TC"/>
                <a:sym typeface="Yuanti TC"/>
              </a:defRPr>
            </a:pPr>
            <a:r>
              <a:t>操 作 簡 單！</a:t>
            </a:r>
            <a:br/>
            <a:r>
              <a:rPr spc="39" sz="2000"/>
              <a:t>支援多語言 </a:t>
            </a:r>
            <a:r>
              <a:rPr spc="39" sz="2000" u="sng">
                <a:hlinkClick r:id="rId2" invalidUrl="" action="" tgtFrame="" tooltip="" history="1" highlightClick="0" endSnd="0"/>
              </a:rPr>
              <a:t>SDK</a:t>
            </a:r>
          </a:p>
        </p:txBody>
      </p:sp>
      <p:sp>
        <p:nvSpPr>
          <p:cNvPr id="299" name="Shape 299"/>
          <p:cNvSpPr/>
          <p:nvPr/>
        </p:nvSpPr>
        <p:spPr>
          <a:xfrm>
            <a:off x="7526866" y="3456930"/>
            <a:ext cx="7139717" cy="430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0999" indent="-380999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90" sz="4500">
                <a:latin typeface="Yuanti TC"/>
                <a:ea typeface="Yuanti TC"/>
                <a:cs typeface="Yuanti TC"/>
                <a:sym typeface="Yuanti TC"/>
              </a:defRPr>
            </a:pPr>
            <a:r>
              <a:t>高 整 合 性！</a:t>
            </a:r>
            <a:br/>
            <a:r>
              <a:rPr spc="39" sz="2000"/>
              <a:t>CloudFront、Lambda…</a:t>
            </a:r>
          </a:p>
        </p:txBody>
      </p:sp>
      <p:sp>
        <p:nvSpPr>
          <p:cNvPr id="300" name="Shape 300"/>
          <p:cNvSpPr/>
          <p:nvPr/>
        </p:nvSpPr>
        <p:spPr>
          <a:xfrm>
            <a:off x="9690100" y="8017933"/>
            <a:ext cx="7139716" cy="430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80999" indent="-380999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39" sz="2000" u="sng">
                <a:latin typeface="Yuanti TC"/>
                <a:ea typeface="Yuanti TC"/>
                <a:cs typeface="Yuanti TC"/>
                <a:sym typeface="Yuanti TC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更多優點..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3"/>
      <p:bldP build="whole" bldLvl="1" animBg="1" rev="0" advAuto="0" spid="300" grpId="7"/>
      <p:bldP build="whole" bldLvl="1" animBg="1" rev="0" advAuto="0" spid="298" grpId="2"/>
      <p:bldP build="whole" bldLvl="1" animBg="1" rev="0" advAuto="0" spid="296" grpId="5"/>
      <p:bldP build="whole" bldLvl="1" animBg="1" rev="0" advAuto="0" spid="297" grpId="6"/>
      <p:bldP build="whole" bldLvl="1" animBg="1" rev="0" advAuto="0" spid="293" grpId="1"/>
      <p:bldP build="whole" bldLvl="1" animBg="1" rev="0" advAuto="0" spid="299" grpId="4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